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275e08f59c6477f" /><Relationship Type="http://schemas.openxmlformats.org/officeDocument/2006/relationships/extended-properties" Target="/docProps/app.xml" Id="R0699d4f77afc45f5" /><Relationship Type="http://schemas.openxmlformats.org/officeDocument/2006/relationships/officeDocument" Target="/ppt/presentation.xml" Id="Rfb817aab485a4f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98a7bbdefe04f02"/>
  </p:sldMasterIdLst>
  <p:notesMasterIdLst>
    <p:notesMasterId xmlns:r="http://schemas.openxmlformats.org/officeDocument/2006/relationships" r:id="Rd8f85b0e171b4c10"/>
  </p:notesMasterIdLst>
  <p:sldIdLst>
    <p:sldId xmlns:r="http://schemas.openxmlformats.org/officeDocument/2006/relationships" id="256" r:id="R7b5e257586b248b9"/>
    <p:sldId xmlns:r="http://schemas.openxmlformats.org/officeDocument/2006/relationships" id="257" r:id="R004331f6fd8542d7"/>
    <p:sldId xmlns:r="http://schemas.openxmlformats.org/officeDocument/2006/relationships" id="258" r:id="R98631c0de6f34975"/>
    <p:sldId xmlns:r="http://schemas.openxmlformats.org/officeDocument/2006/relationships" id="259" r:id="R956315eecd1e472f"/>
    <p:sldId xmlns:r="http://schemas.openxmlformats.org/officeDocument/2006/relationships" id="260" r:id="Rb3f8443059324ed8"/>
    <p:sldId xmlns:r="http://schemas.openxmlformats.org/officeDocument/2006/relationships" id="261" r:id="Rad5f062f8af24282"/>
    <p:sldId xmlns:r="http://schemas.openxmlformats.org/officeDocument/2006/relationships" id="262" r:id="Rfa197dfe85284a35"/>
    <p:sldId xmlns:r="http://schemas.openxmlformats.org/officeDocument/2006/relationships" id="263" r:id="R5044635d45164f1c"/>
    <p:sldId xmlns:r="http://schemas.openxmlformats.org/officeDocument/2006/relationships" id="264" r:id="R201a4d4db1254cb1"/>
    <p:sldId xmlns:r="http://schemas.openxmlformats.org/officeDocument/2006/relationships" id="265" r:id="R0611aa37189349dc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abf5fd6eae64103" /><Relationship Type="http://schemas.openxmlformats.org/officeDocument/2006/relationships/slideMaster" Target="/ppt/slideMasters/slideMaster1.xml" Id="R098a7bbdefe04f02" /><Relationship Type="http://schemas.openxmlformats.org/officeDocument/2006/relationships/notesMaster" Target="/ppt/notesMasters/notesMaster1.xml" Id="Rd8f85b0e171b4c10" /><Relationship Type="http://schemas.openxmlformats.org/officeDocument/2006/relationships/presProps" Target="/ppt/presProps.xml" Id="R3d1ca358bb6c49f0" /><Relationship Type="http://schemas.openxmlformats.org/officeDocument/2006/relationships/tableStyles" Target="/ppt/tableStyles.xml" Id="Rc1a92074d31743d6" /><Relationship Type="http://schemas.openxmlformats.org/officeDocument/2006/relationships/slide" Target="/ppt/slides/slide1.xml" Id="R7b5e257586b248b9" /><Relationship Type="http://schemas.openxmlformats.org/officeDocument/2006/relationships/slide" Target="/ppt/slides/slide2.xml" Id="R004331f6fd8542d7" /><Relationship Type="http://schemas.openxmlformats.org/officeDocument/2006/relationships/slide" Target="/ppt/slides/slide3.xml" Id="R98631c0de6f34975" /><Relationship Type="http://schemas.openxmlformats.org/officeDocument/2006/relationships/slide" Target="/ppt/slides/slide4.xml" Id="R956315eecd1e472f" /><Relationship Type="http://schemas.openxmlformats.org/officeDocument/2006/relationships/slide" Target="/ppt/slides/slide5.xml" Id="Rb3f8443059324ed8" /><Relationship Type="http://schemas.openxmlformats.org/officeDocument/2006/relationships/slide" Target="/ppt/slides/slide6.xml" Id="Rad5f062f8af24282" /><Relationship Type="http://schemas.openxmlformats.org/officeDocument/2006/relationships/slide" Target="/ppt/slides/slide7.xml" Id="Rfa197dfe85284a35" /><Relationship Type="http://schemas.openxmlformats.org/officeDocument/2006/relationships/slide" Target="/ppt/slides/slide8.xml" Id="R5044635d45164f1c" /><Relationship Type="http://schemas.openxmlformats.org/officeDocument/2006/relationships/slide" Target="/ppt/slides/slide9.xml" Id="R201a4d4db1254cb1" /><Relationship Type="http://schemas.openxmlformats.org/officeDocument/2006/relationships/slide" Target="/ppt/slides/slide10.xml" Id="R0611aa37189349d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ba1563fc3049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28314e847954fd0" /><Relationship Type="http://schemas.openxmlformats.org/officeDocument/2006/relationships/notesMaster" Target="/ppt/notesMasters/notesMaster1.xml" Id="R798c0ca7879c4ca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c65927f87043bc" /><Relationship Type="http://schemas.openxmlformats.org/officeDocument/2006/relationships/notesMaster" Target="/ppt/notesMasters/notesMaster1.xml" Id="Rf64ac4432e224f1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f6ead7d7f94208" /><Relationship Type="http://schemas.openxmlformats.org/officeDocument/2006/relationships/notesMaster" Target="/ppt/notesMasters/notesMaster1.xml" Id="Rc1075608573e463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759a0c36f1a48ec" /><Relationship Type="http://schemas.openxmlformats.org/officeDocument/2006/relationships/notesMaster" Target="/ppt/notesMasters/notesMaster1.xml" Id="R978b8249bb0d411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53f6b633454a3a" /><Relationship Type="http://schemas.openxmlformats.org/officeDocument/2006/relationships/notesMaster" Target="/ppt/notesMasters/notesMaster1.xml" Id="R8e2441e7d05c448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12d2ddf213442ac" /><Relationship Type="http://schemas.openxmlformats.org/officeDocument/2006/relationships/notesMaster" Target="/ppt/notesMasters/notesMaster1.xml" Id="Rea45f12ff18f4ba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53de8a698dc44cb" /><Relationship Type="http://schemas.openxmlformats.org/officeDocument/2006/relationships/notesMaster" Target="/ppt/notesMasters/notesMaster1.xml" Id="Rd4643c49befa4fb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f2750a7932c471c" /><Relationship Type="http://schemas.openxmlformats.org/officeDocument/2006/relationships/notesMaster" Target="/ppt/notesMasters/notesMaster1.xml" Id="R1dd1fe7de79548e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d1021017ced4fd4" /><Relationship Type="http://schemas.openxmlformats.org/officeDocument/2006/relationships/notesMaster" Target="/ppt/notesMasters/notesMaster1.xml" Id="R8737329de55e4c3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bbde2614e2042db" /><Relationship Type="http://schemas.openxmlformats.org/officeDocument/2006/relationships/notesMaster" Target="/ppt/notesMasters/notesMaster1.xml" Id="R792bfb23deb649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交互原型演示，非真机录屏。拾时希望减少通知整理和手动录入。这段视频使用演示数据介绍交互原型，不是真机录屏。</a:t>
            </a:r>
          </a:p>
          <a:p xmlns:a="http://schemas.openxmlformats.org/drawingml/2006/main">
            <a:r>
              <a:t>示例按信息理解与提醒规范v0.6说明，未展示未实现的语音或完整重复系列。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交互原型演示，非真机录屏。在日程首页点击交给拾时。可以输入或粘贴文字，也可以选择图片。原始内容先保存，后续失败仍能重试。</a:t>
            </a:r>
          </a:p>
          <a:p xmlns:a="http://schemas.openxmlformats.org/drawingml/2006/main">
            <a:r>
              <a:t>示例按信息理解与提醒规范v0.6说明，未展示未实现的语音或完整重复系列。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交互原型演示，非真机录屏。例如，输入明天下午三点提醒我打印标签。这句话明确指定提醒时刻，常见短句由本地处理。</a:t>
            </a:r>
          </a:p>
          <a:p xmlns:a="http://schemas.openxmlformats.org/drawingml/2006/main">
            <a:r>
              <a:t>示例按信息理解与提醒规范v0.6说明，未展示未实现的语音或完整重复系列。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交互原型演示，非真机录屏。拾时按次日下午三点安排提醒。这里指定的是提醒时刻，不再套用会议默认的提前三十分钟。</a:t>
            </a:r>
          </a:p>
          <a:p xmlns:a="http://schemas.openxmlformats.org/drawingml/2006/main">
            <a:r>
              <a:t>示例按信息理解与提醒规范v0.6说明，未展示未实现的语音或完整重复系列。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交互原型演示，非真机录屏。图片直接交给视觉模型。本例补充了消息今天发布，便于解释明晚。拾时提取主要事项，过滤无关内容。</a:t>
            </a:r>
          </a:p>
          <a:p xmlns:a="http://schemas.openxmlformats.org/drawingml/2006/main">
            <a:r>
              <a:t>示例按信息理解与提醒规范v0.6说明，未展示未实现的语音或完整重复系列。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交互原型演示，非真机录屏。成绩截图通知会分点保留截图范围、全屏姓名要求、压缩包和命名规则。明确截止时默认提前一小时提醒。</a:t>
            </a:r>
          </a:p>
          <a:p xmlns:a="http://schemas.openxmlformats.org/drawingml/2006/main">
            <a:r>
              <a:t>示例按信息理解与提醒规范v0.6说明，未展示未实现的语音或完整重复系列。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交互原型演示，非真机录屏。没有早晚信息时，只确认时段。常见选项可以直接在系统通知栏选择，用户不必停在应用里等待。</a:t>
            </a:r>
          </a:p>
          <a:p xmlns:a="http://schemas.openxmlformats.org/drawingml/2006/main">
            <a:r>
              <a:t>示例按信息理解与提醒规范v0.6说明，未展示未实现的语音或完整重复系列。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交互原型演示，非真机录屏。选择晚上九点后，简单补充先在本地完成。本例是会议开始时间，提醒安排在晚上八点半。</a:t>
            </a:r>
          </a:p>
          <a:p xmlns:a="http://schemas.openxmlformats.org/drawingml/2006/main">
            <a:r>
              <a:t>示例按信息理解与提醒规范v0.6说明，未展示未实现的语音或完整重复系列。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交互原型演示，非真机录屏。办完后标记整件事完成，未来提醒随之取消。不需要逐条确认细则。纯收藏内容走笔记入口，不自动提醒。</a:t>
            </a:r>
          </a:p>
          <a:p xmlns:a="http://schemas.openxmlformats.org/drawingml/2006/main">
            <a:r>
              <a:t>示例按信息理解与提醒规范v0.6说明，未展示未实现的语音或完整重复系列。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交互原型演示，非真机录屏。以上为交互原型演示。项目已有可运行的安卓版本，用户试用和完整真机验收仍需推进。更多资料可从作品集入口查看。</a:t>
            </a:r>
          </a:p>
          <a:p xmlns:a="http://schemas.openxmlformats.org/drawingml/2006/main">
            <a:r>
              <a:t>示例按信息理解与提醒规范v0.6说明，未展示未实现的语音或完整重复系列。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adf15f2f384bd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67ac6c2ebb472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453c80da13491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755f577e26464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9b235fd9cc46e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ea79c6df3c4bd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CAC61BD-137F-4728-92A1-C081416A5EC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0953983-A697-4282-A4DA-8A057217368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5DF7E34-569F-43D4-A8FD-B6BAA34A63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4F60D90-6741-453E-9520-12838EAFB0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FA1D77D-BB6E-4112-B533-C56F5508BB1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E27EF05-A9CD-46CB-A3A7-207D030C85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76BFD43-9B28-443F-B674-F72A1B348AB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781716D-104D-413F-80FE-B138FD021B7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543D48C-27AD-465E-AE95-C129312D45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5596140-6DB7-4F52-8A89-3260AA027F7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3d42537b5e34663" /><Relationship Type="http://schemas.openxmlformats.org/officeDocument/2006/relationships/slideLayout" Target="/ppt/slideLayouts/slideLayout1.xml" Id="Ra1fa1dd9478c4383" /><Relationship Type="http://schemas.openxmlformats.org/officeDocument/2006/relationships/slideLayout" Target="/ppt/slideLayouts/slideLayout2.xml" Id="R362e80fb65cf4605" /><Relationship Type="http://schemas.openxmlformats.org/officeDocument/2006/relationships/slideLayout" Target="/ppt/slideLayouts/slideLayout3.xml" Id="R4870e3305a9f4c45" /><Relationship Type="http://schemas.openxmlformats.org/officeDocument/2006/relationships/slideLayout" Target="/ppt/slideLayouts/slideLayout4.xml" Id="R83c4a37c53fc45d7" /><Relationship Type="http://schemas.openxmlformats.org/officeDocument/2006/relationships/slideLayout" Target="/ppt/slideLayouts/slideLayout5.xml" Id="R1507aa878c0b4dd4" /><Relationship Type="http://schemas.openxmlformats.org/officeDocument/2006/relationships/slideLayout" Target="/ppt/slideLayouts/slideLayout6.xml" Id="Ref65053261984e7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fa1dd9478c4383"/>
    <p:sldLayoutId xmlns:r="http://schemas.openxmlformats.org/officeDocument/2006/relationships" id="2147483650" r:id="R362e80fb65cf4605"/>
    <p:sldLayoutId xmlns:r="http://schemas.openxmlformats.org/officeDocument/2006/relationships" id="2147483651" r:id="R4870e3305a9f4c45"/>
    <p:sldLayoutId xmlns:r="http://schemas.openxmlformats.org/officeDocument/2006/relationships" id="2147483652" r:id="R83c4a37c53fc45d7"/>
    <p:sldLayoutId xmlns:r="http://schemas.openxmlformats.org/officeDocument/2006/relationships" id="2147483653" r:id="R1507aa878c0b4dd4"/>
    <p:sldLayoutId xmlns:r="http://schemas.openxmlformats.org/officeDocument/2006/relationships" id="2147483654" r:id="Ref65053261984e7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eb25d87b6b49d1" /><Relationship Type="http://schemas.openxmlformats.org/officeDocument/2006/relationships/notesSlide" Target="/ppt/notesSlides/notesSlide1.xml" Id="R5af4b3a4af6c45a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9ed4f5bd574cad" /><Relationship Type="http://schemas.openxmlformats.org/officeDocument/2006/relationships/notesSlide" Target="/ppt/notesSlides/notesSlide2.xml" Id="R46df90893da8414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4bfe6a76924e0a" /><Relationship Type="http://schemas.openxmlformats.org/officeDocument/2006/relationships/notesSlide" Target="/ppt/notesSlides/notesSlide3.xml" Id="R0bb6cb3941054e3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71f167cc114893" /><Relationship Type="http://schemas.openxmlformats.org/officeDocument/2006/relationships/notesSlide" Target="/ppt/notesSlides/notesSlide4.xml" Id="R91178bf2612547b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8a6d50c21c4e2c" /><Relationship Type="http://schemas.openxmlformats.org/officeDocument/2006/relationships/notesSlide" Target="/ppt/notesSlides/notesSlide5.xml" Id="Rf1888093f4494a8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ab0b8e91bc436f" /><Relationship Type="http://schemas.openxmlformats.org/officeDocument/2006/relationships/notesSlide" Target="/ppt/notesSlides/notesSlide6.xml" Id="Rce4b24eb1c6d41b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e3bab670fa45b8" /><Relationship Type="http://schemas.openxmlformats.org/officeDocument/2006/relationships/notesSlide" Target="/ppt/notesSlides/notesSlide7.xml" Id="R4215bce8cc9745c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33aaff006d46bd" /><Relationship Type="http://schemas.openxmlformats.org/officeDocument/2006/relationships/notesSlide" Target="/ppt/notesSlides/notesSlide8.xml" Id="Rc413efd4d5a0488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4d1994e1534527" /><Relationship Type="http://schemas.openxmlformats.org/officeDocument/2006/relationships/notesSlide" Target="/ppt/notesSlides/notesSlide9.xml" Id="Rc7a6aa701b5d439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241273bb7345fb" /><Relationship Type="http://schemas.openxmlformats.org/officeDocument/2006/relationships/image" Target="/ppt/media/image.png" Id="R9454c448fbf846a1" /><Relationship Type="http://schemas.openxmlformats.org/officeDocument/2006/relationships/notesSlide" Target="/ppt/notesSlides/notesSlide10.xml" Id="Rbbd773ebe61741d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交互原型演示  非真机录屏">
            <a:extLst xmlns:a="http://schemas.openxmlformats.org/drawingml/2006/main">
              <a:ext uri="{FF2B5EF4-FFF2-40B4-BE49-F238E27FC236}">
                <a16:creationId xmlns:a16="http://schemas.microsoft.com/office/drawing/2014/main" id="{06CDA019-7775-4539-8446-492138B0C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交互原型演示  非真机录屏</a:t>
            </a:r>
          </a:p>
        </p:txBody>
      </p:sp>
      <p:sp>
        <p:nvSpPr>
          <p:cNvPr id="2" name="通知整理与提醒">
            <a:extLst xmlns:a="http://schemas.openxmlformats.org/drawingml/2006/main">
              <a:ext uri="{FF2B5EF4-FFF2-40B4-BE49-F238E27FC236}">
                <a16:creationId xmlns:a16="http://schemas.microsoft.com/office/drawing/2014/main" id="{A3039329-C50C-47A2-8581-9BA83F990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38300"/>
            <a:ext cx="885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通知整理与提醒</a:t>
            </a:r>
          </a:p>
        </p:txBody>
      </p:sp>
      <p:sp>
        <p:nvSpPr>
          <p:cNvPr id="3" name="把文字和图片交给拾时，整理成待办，在需要行动">
            <a:extLst xmlns:a="http://schemas.openxmlformats.org/drawingml/2006/main">
              <a:ext uri="{FF2B5EF4-FFF2-40B4-BE49-F238E27FC236}">
                <a16:creationId xmlns:a16="http://schemas.microsoft.com/office/drawing/2014/main" id="{B4BE3298-23B8-4449-9336-043FCF02D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05200"/>
            <a:ext cx="8858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把文字和图片交给拾时，整理成待办，在需要行动时提醒。</a:t>
            </a:r>
          </a:p>
        </p:txBody>
      </p:sp>
      <p:sp>
        <p:nvSpPr>
          <p:cNvPr id="4" name="演示日期：2026年10月15日，采用合成示">
            <a:extLst xmlns:a="http://schemas.openxmlformats.org/drawingml/2006/main">
              <a:ext uri="{FF2B5EF4-FFF2-40B4-BE49-F238E27FC236}">
                <a16:creationId xmlns:a16="http://schemas.microsoft.com/office/drawing/2014/main" id="{6DFDC2B3-A584-45BD-9392-441F9EB44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57875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演示日期：2026年10月15日，采用合成示例</a:t>
            </a:r>
          </a:p>
        </p:txBody>
      </p:sp>
      <p:sp>
        <p:nvSpPr>
          <p:cNvPr id="5" name="拾时希望减少通知整理和手动录入。这段视频使用">
            <a:extLst xmlns:a="http://schemas.openxmlformats.org/drawingml/2006/main">
              <a:ext uri="{FF2B5EF4-FFF2-40B4-BE49-F238E27FC236}">
                <a16:creationId xmlns:a16="http://schemas.microsoft.com/office/drawing/2014/main" id="{3C96DC41-6334-4BA8-86AB-7622AFDF3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96175"/>
            <a:ext cx="136588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拾时希望减少通知整理和手动录入。这段视频使用演示数据介绍交互原型，不是真机录屏。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014C1F-38CE-4F5D-A049-4151DAB2B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85750"/>
            <a:ext cx="3695700" cy="6838950"/>
          </a:xfrm>
          <a:prstGeom xmlns:a="http://schemas.openxmlformats.org/drawingml/2006/main" prst="roundRect">
            <a:avLst>
              <a:gd name="adj" fmla="val 4124"/>
            </a:avLst>
          </a:prstGeom>
          <a:solidFill xmlns:a="http://schemas.openxmlformats.org/drawingml/2006/main">
            <a:srgbClr val="F6F7F2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7" name="09:41">
            <a:extLst xmlns:a="http://schemas.openxmlformats.org/drawingml/2006/main">
              <a:ext uri="{FF2B5EF4-FFF2-40B4-BE49-F238E27FC236}">
                <a16:creationId xmlns:a16="http://schemas.microsoft.com/office/drawing/2014/main" id="{8B7DE601-78BD-4E14-B9A6-F0DF531B0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572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09:41</a:t>
            </a:r>
          </a:p>
        </p:txBody>
      </p:sp>
      <p:sp>
        <p:nvSpPr>
          <p:cNvPr id="8" name="85%">
            <a:extLst xmlns:a="http://schemas.openxmlformats.org/drawingml/2006/main">
              <a:ext uri="{FF2B5EF4-FFF2-40B4-BE49-F238E27FC236}">
                <a16:creationId xmlns:a16="http://schemas.microsoft.com/office/drawing/2014/main" id="{C6C42FFA-5382-4E17-8ED2-2F3A7AB8A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54050" y="457200"/>
            <a:ext cx="609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85%</a:t>
            </a:r>
          </a:p>
        </p:txBody>
      </p:sp>
      <p:sp>
        <p:nvSpPr>
          <p:cNvPr id="9" name="10月15日 星期四">
            <a:extLst xmlns:a="http://schemas.openxmlformats.org/drawingml/2006/main">
              <a:ext uri="{FF2B5EF4-FFF2-40B4-BE49-F238E27FC236}">
                <a16:creationId xmlns:a16="http://schemas.microsoft.com/office/drawing/2014/main" id="{0B3A06E9-718B-47F4-B6ED-13AE0A4AD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885825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10月15日 星期四</a:t>
            </a:r>
          </a:p>
        </p:txBody>
      </p:sp>
      <p:sp>
        <p:nvSpPr>
          <p:cNvPr id="10" name="拾时">
            <a:extLst xmlns:a="http://schemas.openxmlformats.org/drawingml/2006/main">
              <a:ext uri="{FF2B5EF4-FFF2-40B4-BE49-F238E27FC236}">
                <a16:creationId xmlns:a16="http://schemas.microsoft.com/office/drawing/2014/main" id="{D7E08094-29FD-4A78-B189-1FD72893C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1333500"/>
            <a:ext cx="3276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8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拾时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F22BB5-C09E-4F9D-925E-C0B5C93CE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047875"/>
            <a:ext cx="32766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35624D"/>
          </a:solidFill>
          <a:ln xmlns:a="http://schemas.openxmlformats.org/drawingml/2006/main" w="9525">
            <a:solidFill>
              <a:srgbClr val="35624D"/>
            </a:solidFill>
          </a:ln>
        </p:spPr>
      </p:sp>
      <p:sp>
        <p:nvSpPr>
          <p:cNvPr id="12" name="＋ 交给拾时">
            <a:extLst xmlns:a="http://schemas.openxmlformats.org/drawingml/2006/main">
              <a:ext uri="{FF2B5EF4-FFF2-40B4-BE49-F238E27FC236}">
                <a16:creationId xmlns:a16="http://schemas.microsoft.com/office/drawing/2014/main" id="{9634C360-266D-4F1E-82C3-76F10EEBF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2181225"/>
            <a:ext cx="3086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＋ 交给拾时</a:t>
            </a:r>
          </a:p>
        </p:txBody>
      </p:sp>
      <p:sp>
        <p:nvSpPr>
          <p:cNvPr id="13" name="接下来">
            <a:extLst xmlns:a="http://schemas.openxmlformats.org/drawingml/2006/main">
              <a:ext uri="{FF2B5EF4-FFF2-40B4-BE49-F238E27FC236}">
                <a16:creationId xmlns:a16="http://schemas.microsoft.com/office/drawing/2014/main" id="{D78B9132-04CA-48FA-9149-503563C68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809875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接下来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493409-343E-4D81-8D01-455AD808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276600"/>
            <a:ext cx="3276600" cy="1695450"/>
          </a:xfrm>
          <a:prstGeom xmlns:a="http://schemas.openxmlformats.org/drawingml/2006/main" prst="roundRect">
            <a:avLst>
              <a:gd name="adj" fmla="val 89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15" name="项目讨论会">
            <a:extLst xmlns:a="http://schemas.openxmlformats.org/drawingml/2006/main">
              <a:ext uri="{FF2B5EF4-FFF2-40B4-BE49-F238E27FC236}">
                <a16:creationId xmlns:a16="http://schemas.microsoft.com/office/drawing/2014/main" id="{46E89785-8950-432D-A5C2-6E17D8A53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3467100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7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项目讨论会</a:t>
            </a:r>
          </a:p>
        </p:txBody>
      </p:sp>
      <p:sp>
        <p:nvSpPr>
          <p:cNvPr id="16" name="明天15:00开始&#10;14:30提醒&#10;准备本周">
            <a:extLst xmlns:a="http://schemas.openxmlformats.org/drawingml/2006/main">
              <a:ext uri="{FF2B5EF4-FFF2-40B4-BE49-F238E27FC236}">
                <a16:creationId xmlns:a16="http://schemas.microsoft.com/office/drawing/2014/main" id="{6BF0774C-C5A2-467C-BFFB-703BA30BF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3981450"/>
            <a:ext cx="2971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明天15:00开始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14:30提醒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准备本周进展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B088AD-0121-4DDE-AFE3-ED5228EF4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96050"/>
            <a:ext cx="36957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18" name="日程">
            <a:extLst xmlns:a="http://schemas.openxmlformats.org/drawingml/2006/main">
              <a:ext uri="{FF2B5EF4-FFF2-40B4-BE49-F238E27FC236}">
                <a16:creationId xmlns:a16="http://schemas.microsoft.com/office/drawing/2014/main" id="{79DD9762-9916-41EC-8C5B-8531892DB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6677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5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日程</a:t>
            </a:r>
          </a:p>
        </p:txBody>
      </p:sp>
      <p:sp>
        <p:nvSpPr>
          <p:cNvPr id="19" name="笔记">
            <a:extLst xmlns:a="http://schemas.openxmlformats.org/drawingml/2006/main">
              <a:ext uri="{FF2B5EF4-FFF2-40B4-BE49-F238E27FC236}">
                <a16:creationId xmlns:a16="http://schemas.microsoft.com/office/drawing/2014/main" id="{E9BDC26B-48A7-4DE8-B918-AD06C0B72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30050" y="6677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笔记</a:t>
            </a:r>
          </a:p>
        </p:txBody>
      </p:sp>
      <p:sp>
        <p:nvSpPr>
          <p:cNvPr id="20" name="设置">
            <a:extLst xmlns:a="http://schemas.openxmlformats.org/drawingml/2006/main">
              <a:ext uri="{FF2B5EF4-FFF2-40B4-BE49-F238E27FC236}">
                <a16:creationId xmlns:a16="http://schemas.microsoft.com/office/drawing/2014/main" id="{CA0A5724-BEDE-40EF-8C42-71AE30470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6677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设置</a:t>
            </a:r>
          </a:p>
        </p:txBody>
      </p:sp>
    </p:spTree>
    <p:extLst>
      <p:ext uri="{BB962C8B-B14F-4D97-AF65-F5344CB8AC3E}">
        <p14:creationId xmlns:p14="http://schemas.microsoft.com/office/powerpoint/2010/main" val="15184085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交互原型演示  非真机录屏">
            <a:extLst xmlns:a="http://schemas.openxmlformats.org/drawingml/2006/main">
              <a:ext uri="{FF2B5EF4-FFF2-40B4-BE49-F238E27FC236}">
                <a16:creationId xmlns:a16="http://schemas.microsoft.com/office/drawing/2014/main" id="{CA3F27A0-0C3E-437D-A1D4-85E0EF4DC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交互原型演示  非真机录屏</a:t>
            </a:r>
          </a:p>
        </p:txBody>
      </p:sp>
      <p:sp>
        <p:nvSpPr>
          <p:cNvPr id="2" name="从日程入口开始">
            <a:extLst xmlns:a="http://schemas.openxmlformats.org/drawingml/2006/main">
              <a:ext uri="{FF2B5EF4-FFF2-40B4-BE49-F238E27FC236}">
                <a16:creationId xmlns:a16="http://schemas.microsoft.com/office/drawing/2014/main" id="{01D76040-F72E-4E28-8F9B-1955FD6E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38300"/>
            <a:ext cx="885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从日程入口开始</a:t>
            </a:r>
          </a:p>
        </p:txBody>
      </p:sp>
      <p:sp>
        <p:nvSpPr>
          <p:cNvPr id="3" name="点击“交给拾时”，输入文字，或选择通知图片。">
            <a:extLst xmlns:a="http://schemas.openxmlformats.org/drawingml/2006/main">
              <a:ext uri="{FF2B5EF4-FFF2-40B4-BE49-F238E27FC236}">
                <a16:creationId xmlns:a16="http://schemas.microsoft.com/office/drawing/2014/main" id="{8CF1F65D-FFBF-466C-8C16-090C0203C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05200"/>
            <a:ext cx="8858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点击“交给拾时”，输入文字，或选择通知图片。</a:t>
            </a:r>
          </a:p>
        </p:txBody>
      </p:sp>
      <p:sp>
        <p:nvSpPr>
          <p:cNvPr id="4" name="演示日期：2026年10月15日，采用合成示">
            <a:extLst xmlns:a="http://schemas.openxmlformats.org/drawingml/2006/main">
              <a:ext uri="{FF2B5EF4-FFF2-40B4-BE49-F238E27FC236}">
                <a16:creationId xmlns:a16="http://schemas.microsoft.com/office/drawing/2014/main" id="{D52F0597-1A8A-4BE5-B5A6-DFD2EF265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57875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演示日期：2026年10月15日，采用合成示例</a:t>
            </a:r>
          </a:p>
        </p:txBody>
      </p:sp>
      <p:sp>
        <p:nvSpPr>
          <p:cNvPr id="5" name="在日程首页点击交给拾时。可以输入或粘贴文字，">
            <a:extLst xmlns:a="http://schemas.openxmlformats.org/drawingml/2006/main">
              <a:ext uri="{FF2B5EF4-FFF2-40B4-BE49-F238E27FC236}">
                <a16:creationId xmlns:a16="http://schemas.microsoft.com/office/drawing/2014/main" id="{25A7912B-2A2C-4CAE-A545-7C0E94EAC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96175"/>
            <a:ext cx="136588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在日程首页点击交给拾时。可以输入或粘贴文字，也可以选择图片。原始内容先保存，后续失败仍能重试。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DD3AE9-B902-4F73-94D7-2D6141B8F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85750"/>
            <a:ext cx="3695700" cy="6838950"/>
          </a:xfrm>
          <a:prstGeom xmlns:a="http://schemas.openxmlformats.org/drawingml/2006/main" prst="roundRect">
            <a:avLst>
              <a:gd name="adj" fmla="val 4124"/>
            </a:avLst>
          </a:prstGeom>
          <a:solidFill xmlns:a="http://schemas.openxmlformats.org/drawingml/2006/main">
            <a:srgbClr val="F6F7F2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7" name="09:41">
            <a:extLst xmlns:a="http://schemas.openxmlformats.org/drawingml/2006/main">
              <a:ext uri="{FF2B5EF4-FFF2-40B4-BE49-F238E27FC236}">
                <a16:creationId xmlns:a16="http://schemas.microsoft.com/office/drawing/2014/main" id="{8860B1A0-90B7-4591-B5B3-8B3564354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572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09:41</a:t>
            </a:r>
          </a:p>
        </p:txBody>
      </p:sp>
      <p:sp>
        <p:nvSpPr>
          <p:cNvPr id="8" name="85%">
            <a:extLst xmlns:a="http://schemas.openxmlformats.org/drawingml/2006/main">
              <a:ext uri="{FF2B5EF4-FFF2-40B4-BE49-F238E27FC236}">
                <a16:creationId xmlns:a16="http://schemas.microsoft.com/office/drawing/2014/main" id="{4EF50A1D-FDC8-402B-A5E9-07D52C369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54050" y="457200"/>
            <a:ext cx="609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85%</a:t>
            </a:r>
          </a:p>
        </p:txBody>
      </p:sp>
      <p:sp>
        <p:nvSpPr>
          <p:cNvPr id="9" name="10月15日 星期四">
            <a:extLst xmlns:a="http://schemas.openxmlformats.org/drawingml/2006/main">
              <a:ext uri="{FF2B5EF4-FFF2-40B4-BE49-F238E27FC236}">
                <a16:creationId xmlns:a16="http://schemas.microsoft.com/office/drawing/2014/main" id="{F0EA376A-BD3A-40EC-9F10-5E5C9367A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885825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10月15日 星期四</a:t>
            </a:r>
          </a:p>
        </p:txBody>
      </p:sp>
      <p:sp>
        <p:nvSpPr>
          <p:cNvPr id="10" name="拾时">
            <a:extLst xmlns:a="http://schemas.openxmlformats.org/drawingml/2006/main">
              <a:ext uri="{FF2B5EF4-FFF2-40B4-BE49-F238E27FC236}">
                <a16:creationId xmlns:a16="http://schemas.microsoft.com/office/drawing/2014/main" id="{1DAC28FC-73E6-4DFA-BCD3-6E39542D1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1333500"/>
            <a:ext cx="3276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8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拾时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FC78B1-E747-4BAE-9E36-6CD7EDEA6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047875"/>
            <a:ext cx="32766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35624D"/>
          </a:solidFill>
          <a:ln xmlns:a="http://schemas.openxmlformats.org/drawingml/2006/main" w="9525">
            <a:solidFill>
              <a:srgbClr val="35624D"/>
            </a:solidFill>
          </a:ln>
        </p:spPr>
      </p:sp>
      <p:sp>
        <p:nvSpPr>
          <p:cNvPr id="12" name="＋ 交给拾时">
            <a:extLst xmlns:a="http://schemas.openxmlformats.org/drawingml/2006/main">
              <a:ext uri="{FF2B5EF4-FFF2-40B4-BE49-F238E27FC236}">
                <a16:creationId xmlns:a16="http://schemas.microsoft.com/office/drawing/2014/main" id="{8FE25E22-4962-45FD-8F57-51C44A2BF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2181225"/>
            <a:ext cx="3086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＋ 交给拾时</a:t>
            </a:r>
          </a:p>
        </p:txBody>
      </p:sp>
      <p:sp>
        <p:nvSpPr>
          <p:cNvPr id="13" name="接下来">
            <a:extLst xmlns:a="http://schemas.openxmlformats.org/drawingml/2006/main">
              <a:ext uri="{FF2B5EF4-FFF2-40B4-BE49-F238E27FC236}">
                <a16:creationId xmlns:a16="http://schemas.microsoft.com/office/drawing/2014/main" id="{6D0627A7-C97B-4285-AAD4-AB21601A2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809875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接下来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43777D-4B3E-481F-AA6E-A585D608C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276600"/>
            <a:ext cx="3276600" cy="1695450"/>
          </a:xfrm>
          <a:prstGeom xmlns:a="http://schemas.openxmlformats.org/drawingml/2006/main" prst="roundRect">
            <a:avLst>
              <a:gd name="adj" fmla="val 89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15" name="项目讨论会">
            <a:extLst xmlns:a="http://schemas.openxmlformats.org/drawingml/2006/main">
              <a:ext uri="{FF2B5EF4-FFF2-40B4-BE49-F238E27FC236}">
                <a16:creationId xmlns:a16="http://schemas.microsoft.com/office/drawing/2014/main" id="{D190289C-A5D3-425A-AB93-9684D4D8D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3467100"/>
            <a:ext cx="297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7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项目讨论会</a:t>
            </a:r>
          </a:p>
        </p:txBody>
      </p:sp>
      <p:sp>
        <p:nvSpPr>
          <p:cNvPr id="16" name="明天15:00开始&#10;14:30提醒&#10;准备本周">
            <a:extLst xmlns:a="http://schemas.openxmlformats.org/drawingml/2006/main">
              <a:ext uri="{FF2B5EF4-FFF2-40B4-BE49-F238E27FC236}">
                <a16:creationId xmlns:a16="http://schemas.microsoft.com/office/drawing/2014/main" id="{CCF4020E-0843-44B7-880F-05660ABB7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3981450"/>
            <a:ext cx="2971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明天15:00开始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14:30提醒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准备本周进展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1CC3C5-D523-4339-A9DA-AA254505C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96050"/>
            <a:ext cx="36957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18" name="日程">
            <a:extLst xmlns:a="http://schemas.openxmlformats.org/drawingml/2006/main">
              <a:ext uri="{FF2B5EF4-FFF2-40B4-BE49-F238E27FC236}">
                <a16:creationId xmlns:a16="http://schemas.microsoft.com/office/drawing/2014/main" id="{F08E8EFA-DA22-4085-9940-A07F6050D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6677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5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日程</a:t>
            </a:r>
          </a:p>
        </p:txBody>
      </p:sp>
      <p:sp>
        <p:nvSpPr>
          <p:cNvPr id="19" name="笔记">
            <a:extLst xmlns:a="http://schemas.openxmlformats.org/drawingml/2006/main">
              <a:ext uri="{FF2B5EF4-FFF2-40B4-BE49-F238E27FC236}">
                <a16:creationId xmlns:a16="http://schemas.microsoft.com/office/drawing/2014/main" id="{D70E8D4F-6827-4586-AA8A-1CBB9008D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30050" y="6677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笔记</a:t>
            </a:r>
          </a:p>
        </p:txBody>
      </p:sp>
      <p:sp>
        <p:nvSpPr>
          <p:cNvPr id="20" name="设置">
            <a:extLst xmlns:a="http://schemas.openxmlformats.org/drawingml/2006/main">
              <a:ext uri="{FF2B5EF4-FFF2-40B4-BE49-F238E27FC236}">
                <a16:creationId xmlns:a16="http://schemas.microsoft.com/office/drawing/2014/main" id="{C64D9E69-EBA8-49A7-8F8D-FDF6FA182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6677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设置</a:t>
            </a:r>
          </a:p>
        </p:txBody>
      </p:sp>
    </p:spTree>
    <p:extLst>
      <p:ext uri="{BB962C8B-B14F-4D97-AF65-F5344CB8AC3E}">
        <p14:creationId xmlns:p14="http://schemas.microsoft.com/office/powerpoint/2010/main" val="12130903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交互原型演示  非真机录屏">
            <a:extLst xmlns:a="http://schemas.openxmlformats.org/drawingml/2006/main">
              <a:ext uri="{FF2B5EF4-FFF2-40B4-BE49-F238E27FC236}">
                <a16:creationId xmlns:a16="http://schemas.microsoft.com/office/drawing/2014/main" id="{CBE3B0C7-5C8D-46D9-BC8B-0A172CE2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交互原型演示  非真机录屏</a:t>
            </a:r>
          </a:p>
        </p:txBody>
      </p:sp>
      <p:sp>
        <p:nvSpPr>
          <p:cNvPr id="2" name="直接表达提醒意图">
            <a:extLst xmlns:a="http://schemas.openxmlformats.org/drawingml/2006/main">
              <a:ext uri="{FF2B5EF4-FFF2-40B4-BE49-F238E27FC236}">
                <a16:creationId xmlns:a16="http://schemas.microsoft.com/office/drawing/2014/main" id="{B40648A7-B309-4E80-BE4B-9EC4C22B1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38300"/>
            <a:ext cx="885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直接表达提醒意图</a:t>
            </a:r>
          </a:p>
        </p:txBody>
      </p:sp>
      <p:sp>
        <p:nvSpPr>
          <p:cNvPr id="3" name="输入：明天下午3点提醒我打印标签。">
            <a:extLst xmlns:a="http://schemas.openxmlformats.org/drawingml/2006/main">
              <a:ext uri="{FF2B5EF4-FFF2-40B4-BE49-F238E27FC236}">
                <a16:creationId xmlns:a16="http://schemas.microsoft.com/office/drawing/2014/main" id="{80E64F3E-6CD1-4C31-8598-60D7D2741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05200"/>
            <a:ext cx="8858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输入：明天下午3点提醒我打印标签。</a:t>
            </a:r>
          </a:p>
        </p:txBody>
      </p:sp>
      <p:sp>
        <p:nvSpPr>
          <p:cNvPr id="4" name="演示日期：2026年10月15日，采用合成示">
            <a:extLst xmlns:a="http://schemas.openxmlformats.org/drawingml/2006/main">
              <a:ext uri="{FF2B5EF4-FFF2-40B4-BE49-F238E27FC236}">
                <a16:creationId xmlns:a16="http://schemas.microsoft.com/office/drawing/2014/main" id="{7A6F84F8-723E-4C26-88C0-1F8E7F6C1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57875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演示日期：2026年10月15日，采用合成示例</a:t>
            </a:r>
          </a:p>
        </p:txBody>
      </p:sp>
      <p:sp>
        <p:nvSpPr>
          <p:cNvPr id="5" name="例如，输入明天下午三点提醒我打印标签。这句话">
            <a:extLst xmlns:a="http://schemas.openxmlformats.org/drawingml/2006/main">
              <a:ext uri="{FF2B5EF4-FFF2-40B4-BE49-F238E27FC236}">
                <a16:creationId xmlns:a16="http://schemas.microsoft.com/office/drawing/2014/main" id="{624F341A-15E4-49B5-BB23-E6FB24AA1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96175"/>
            <a:ext cx="136588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例如，输入明天下午三点提醒我打印标签。这句话明确指定提醒时刻，常见短句由本地处理。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0D78C7-9663-4631-B0D3-369BDCEEB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85750"/>
            <a:ext cx="3695700" cy="6838950"/>
          </a:xfrm>
          <a:prstGeom xmlns:a="http://schemas.openxmlformats.org/drawingml/2006/main" prst="roundRect">
            <a:avLst>
              <a:gd name="adj" fmla="val 4124"/>
            </a:avLst>
          </a:prstGeom>
          <a:solidFill xmlns:a="http://schemas.openxmlformats.org/drawingml/2006/main">
            <a:srgbClr val="F6F7F2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7" name="09:41">
            <a:extLst xmlns:a="http://schemas.openxmlformats.org/drawingml/2006/main">
              <a:ext uri="{FF2B5EF4-FFF2-40B4-BE49-F238E27FC236}">
                <a16:creationId xmlns:a16="http://schemas.microsoft.com/office/drawing/2014/main" id="{25B5147C-F8F0-43E8-A6FC-7D7144A45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572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09:41</a:t>
            </a:r>
          </a:p>
        </p:txBody>
      </p:sp>
      <p:sp>
        <p:nvSpPr>
          <p:cNvPr id="8" name="85%">
            <a:extLst xmlns:a="http://schemas.openxmlformats.org/drawingml/2006/main">
              <a:ext uri="{FF2B5EF4-FFF2-40B4-BE49-F238E27FC236}">
                <a16:creationId xmlns:a16="http://schemas.microsoft.com/office/drawing/2014/main" id="{639B0951-483E-4E9D-B7F6-F6598AB78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54050" y="457200"/>
            <a:ext cx="609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85%</a:t>
            </a:r>
          </a:p>
        </p:txBody>
      </p:sp>
      <p:sp>
        <p:nvSpPr>
          <p:cNvPr id="9" name="交给拾时">
            <a:extLst xmlns:a="http://schemas.openxmlformats.org/drawingml/2006/main">
              <a:ext uri="{FF2B5EF4-FFF2-40B4-BE49-F238E27FC236}">
                <a16:creationId xmlns:a16="http://schemas.microsoft.com/office/drawing/2014/main" id="{33166C6A-36C3-4E9D-8AC2-F42F08E5E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942975"/>
            <a:ext cx="3276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交给拾时</a:t>
            </a:r>
          </a:p>
        </p:txBody>
      </p:sp>
      <p:sp>
        <p:nvSpPr>
          <p:cNvPr id="10" name="文字">
            <a:extLst xmlns:a="http://schemas.openxmlformats.org/drawingml/2006/main">
              <a:ext uri="{FF2B5EF4-FFF2-40B4-BE49-F238E27FC236}">
                <a16:creationId xmlns:a16="http://schemas.microsoft.com/office/drawing/2014/main" id="{2BEA9CF0-642A-41A3-8932-35B98618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1609725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文字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659458-C94F-4967-B606-1DBE0CFAC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028825"/>
            <a:ext cx="32766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12" name="明天下午3点提醒我打印标签">
            <a:extLst xmlns:a="http://schemas.openxmlformats.org/drawingml/2006/main">
              <a:ext uri="{FF2B5EF4-FFF2-40B4-BE49-F238E27FC236}">
                <a16:creationId xmlns:a16="http://schemas.microsoft.com/office/drawing/2014/main" id="{A326A1A5-B60E-4600-877E-9FCCFE90C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2238375"/>
            <a:ext cx="2971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0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明天下午3点提醒我打印标签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526BE2-4F94-443C-97A3-1841AB5F6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476750"/>
            <a:ext cx="32766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35624D"/>
          </a:solidFill>
          <a:ln xmlns:a="http://schemas.openxmlformats.org/drawingml/2006/main" w="9525">
            <a:solidFill>
              <a:srgbClr val="35624D"/>
            </a:solidFill>
          </a:ln>
        </p:spPr>
      </p:sp>
      <p:sp>
        <p:nvSpPr>
          <p:cNvPr id="14" name="交给拾时">
            <a:extLst xmlns:a="http://schemas.openxmlformats.org/drawingml/2006/main">
              <a:ext uri="{FF2B5EF4-FFF2-40B4-BE49-F238E27FC236}">
                <a16:creationId xmlns:a16="http://schemas.microsoft.com/office/drawing/2014/main" id="{A5A84085-A1EA-4520-903B-06364728F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4610100"/>
            <a:ext cx="3086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交给拾时</a:t>
            </a:r>
          </a:p>
        </p:txBody>
      </p:sp>
      <p:sp>
        <p:nvSpPr>
          <p:cNvPr id="15" name="示例为直接输入">
            <a:extLst xmlns:a="http://schemas.openxmlformats.org/drawingml/2006/main">
              <a:ext uri="{FF2B5EF4-FFF2-40B4-BE49-F238E27FC236}">
                <a16:creationId xmlns:a16="http://schemas.microsoft.com/office/drawing/2014/main" id="{F9328A9D-5E86-497B-A4E0-CB3476E38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5238750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示例为直接输入</a:t>
            </a:r>
          </a:p>
        </p:txBody>
      </p:sp>
    </p:spTree>
    <p:extLst>
      <p:ext uri="{BB962C8B-B14F-4D97-AF65-F5344CB8AC3E}">
        <p14:creationId xmlns:p14="http://schemas.microsoft.com/office/powerpoint/2010/main" val="19712595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交互原型演示  非真机录屏">
            <a:extLst xmlns:a="http://schemas.openxmlformats.org/drawingml/2006/main">
              <a:ext uri="{FF2B5EF4-FFF2-40B4-BE49-F238E27FC236}">
                <a16:creationId xmlns:a16="http://schemas.microsoft.com/office/drawing/2014/main" id="{3BF018F7-4745-4C43-AA75-150B28A02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交互原型演示  非真机录屏</a:t>
            </a:r>
          </a:p>
        </p:txBody>
      </p:sp>
      <p:sp>
        <p:nvSpPr>
          <p:cNvPr id="2" name="查看已安排的提醒">
            <a:extLst xmlns:a="http://schemas.openxmlformats.org/drawingml/2006/main">
              <a:ext uri="{FF2B5EF4-FFF2-40B4-BE49-F238E27FC236}">
                <a16:creationId xmlns:a16="http://schemas.microsoft.com/office/drawing/2014/main" id="{09731D2B-F1EA-4F8A-A5BD-85EA8CFA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38300"/>
            <a:ext cx="885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查看已安排的提醒</a:t>
            </a:r>
          </a:p>
        </p:txBody>
      </p:sp>
      <p:sp>
        <p:nvSpPr>
          <p:cNvPr id="3" name="次日15:00通知，保留修改和完成入口。">
            <a:extLst xmlns:a="http://schemas.openxmlformats.org/drawingml/2006/main">
              <a:ext uri="{FF2B5EF4-FFF2-40B4-BE49-F238E27FC236}">
                <a16:creationId xmlns:a16="http://schemas.microsoft.com/office/drawing/2014/main" id="{671AC9F6-31BF-466C-8758-2EBBDD1A9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05200"/>
            <a:ext cx="8858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次日15:00通知，保留修改和完成入口。</a:t>
            </a:r>
          </a:p>
        </p:txBody>
      </p:sp>
      <p:sp>
        <p:nvSpPr>
          <p:cNvPr id="4" name="演示日期：2026年10月15日，采用合成示">
            <a:extLst xmlns:a="http://schemas.openxmlformats.org/drawingml/2006/main">
              <a:ext uri="{FF2B5EF4-FFF2-40B4-BE49-F238E27FC236}">
                <a16:creationId xmlns:a16="http://schemas.microsoft.com/office/drawing/2014/main" id="{4B8A4A16-6D7A-4718-9039-3461DDD2B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57875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演示日期：2026年10月15日，采用合成示例</a:t>
            </a:r>
          </a:p>
        </p:txBody>
      </p:sp>
      <p:sp>
        <p:nvSpPr>
          <p:cNvPr id="5" name="拾时按次日下午三点安排提醒。这里指定的是提醒">
            <a:extLst xmlns:a="http://schemas.openxmlformats.org/drawingml/2006/main">
              <a:ext uri="{FF2B5EF4-FFF2-40B4-BE49-F238E27FC236}">
                <a16:creationId xmlns:a16="http://schemas.microsoft.com/office/drawing/2014/main" id="{DE8B9F47-CD5C-4752-AB43-7F5BE8182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96175"/>
            <a:ext cx="136588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拾时按次日下午三点安排提醒。这里指定的是提醒时刻，不再套用会议默认的提前三十分钟。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DAD48A-4E4C-4418-8ED1-0CA66155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85750"/>
            <a:ext cx="3695700" cy="6838950"/>
          </a:xfrm>
          <a:prstGeom xmlns:a="http://schemas.openxmlformats.org/drawingml/2006/main" prst="roundRect">
            <a:avLst>
              <a:gd name="adj" fmla="val 4124"/>
            </a:avLst>
          </a:prstGeom>
          <a:solidFill xmlns:a="http://schemas.openxmlformats.org/drawingml/2006/main">
            <a:srgbClr val="F6F7F2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7" name="09:41">
            <a:extLst xmlns:a="http://schemas.openxmlformats.org/drawingml/2006/main">
              <a:ext uri="{FF2B5EF4-FFF2-40B4-BE49-F238E27FC236}">
                <a16:creationId xmlns:a16="http://schemas.microsoft.com/office/drawing/2014/main" id="{95B1562E-BD50-4E72-8C94-5148C19F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572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09:41</a:t>
            </a:r>
          </a:p>
        </p:txBody>
      </p:sp>
      <p:sp>
        <p:nvSpPr>
          <p:cNvPr id="8" name="85%">
            <a:extLst xmlns:a="http://schemas.openxmlformats.org/drawingml/2006/main">
              <a:ext uri="{FF2B5EF4-FFF2-40B4-BE49-F238E27FC236}">
                <a16:creationId xmlns:a16="http://schemas.microsoft.com/office/drawing/2014/main" id="{C1C4C0C3-C96E-4E6C-B0ED-C2724A63A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54050" y="457200"/>
            <a:ext cx="609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85%</a:t>
            </a:r>
          </a:p>
        </p:txBody>
      </p:sp>
      <p:sp>
        <p:nvSpPr>
          <p:cNvPr id="9" name="提醒已创建">
            <a:extLst xmlns:a="http://schemas.openxmlformats.org/drawingml/2006/main">
              <a:ext uri="{FF2B5EF4-FFF2-40B4-BE49-F238E27FC236}">
                <a16:creationId xmlns:a16="http://schemas.microsoft.com/office/drawing/2014/main" id="{D2EAAE30-71E2-4488-8C31-B7F5958D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942975"/>
            <a:ext cx="3276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提醒已创建</a:t>
            </a:r>
          </a:p>
        </p:txBody>
      </p:sp>
      <p:sp>
        <p:nvSpPr>
          <p:cNvPr id="10" name="到时间通过系统通知提醒">
            <a:extLst xmlns:a="http://schemas.openxmlformats.org/drawingml/2006/main">
              <a:ext uri="{FF2B5EF4-FFF2-40B4-BE49-F238E27FC236}">
                <a16:creationId xmlns:a16="http://schemas.microsoft.com/office/drawing/2014/main" id="{E12A16C8-24A3-4D1C-A13F-6A4AE6578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1638300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到时间通过系统通知提醒</a:t>
            </a:r>
          </a:p>
        </p:txBody>
      </p:sp>
      <p:sp>
        <p:nvSpPr>
          <p:cNvPr id="11" name="打印标签">
            <a:extLst xmlns:a="http://schemas.openxmlformats.org/drawingml/2006/main">
              <a:ext uri="{FF2B5EF4-FFF2-40B4-BE49-F238E27FC236}">
                <a16:creationId xmlns:a16="http://schemas.microsoft.com/office/drawing/2014/main" id="{B1D847D7-63D9-4E68-976B-8A83F4BC6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324100"/>
            <a:ext cx="3276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打印标签</a:t>
            </a:r>
          </a:p>
        </p:txBody>
      </p:sp>
      <p:sp>
        <p:nvSpPr>
          <p:cNvPr id="12" name="10月16日 15:00提醒&#10;按指定时刻通知">
            <a:extLst xmlns:a="http://schemas.openxmlformats.org/drawingml/2006/main">
              <a:ext uri="{FF2B5EF4-FFF2-40B4-BE49-F238E27FC236}">
                <a16:creationId xmlns:a16="http://schemas.microsoft.com/office/drawing/2014/main" id="{5806AB67-CD2C-4646-8A64-8581BE8B5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086100"/>
            <a:ext cx="32766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10月16日 15:00提醒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按指定时刻通知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171A5D-A771-4277-AE6D-0C217D25B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572000"/>
            <a:ext cx="32766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35624D"/>
          </a:solidFill>
          <a:ln xmlns:a="http://schemas.openxmlformats.org/drawingml/2006/main" w="9525">
            <a:solidFill>
              <a:srgbClr val="35624D"/>
            </a:solidFill>
          </a:ln>
        </p:spPr>
      </p:sp>
      <p:sp>
        <p:nvSpPr>
          <p:cNvPr id="14" name="整件事已完成">
            <a:extLst xmlns:a="http://schemas.openxmlformats.org/drawingml/2006/main">
              <a:ext uri="{FF2B5EF4-FFF2-40B4-BE49-F238E27FC236}">
                <a16:creationId xmlns:a16="http://schemas.microsoft.com/office/drawing/2014/main" id="{EBFE8ABA-CDF8-4703-97DB-A52557CD4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4705350"/>
            <a:ext cx="3086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整件事已完成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CFC312-429D-478D-B01C-FD67FDB9E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5334000"/>
            <a:ext cx="32766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16" name="修改提醒时间">
            <a:extLst xmlns:a="http://schemas.openxmlformats.org/drawingml/2006/main">
              <a:ext uri="{FF2B5EF4-FFF2-40B4-BE49-F238E27FC236}">
                <a16:creationId xmlns:a16="http://schemas.microsoft.com/office/drawing/2014/main" id="{2033226F-F718-479B-98F2-661679E6D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5467350"/>
            <a:ext cx="3086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7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修改提醒时间</a:t>
            </a:r>
          </a:p>
        </p:txBody>
      </p:sp>
    </p:spTree>
    <p:extLst>
      <p:ext uri="{BB962C8B-B14F-4D97-AF65-F5344CB8AC3E}">
        <p14:creationId xmlns:p14="http://schemas.microsoft.com/office/powerpoint/2010/main" val="5073232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交互原型演示  非真机录屏">
            <a:extLst xmlns:a="http://schemas.openxmlformats.org/drawingml/2006/main">
              <a:ext uri="{FF2B5EF4-FFF2-40B4-BE49-F238E27FC236}">
                <a16:creationId xmlns:a16="http://schemas.microsoft.com/office/drawing/2014/main" id="{F7303D4C-BEEA-435F-BD79-B2FC046B5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交互原型演示  非真机录屏</a:t>
            </a:r>
          </a:p>
        </p:txBody>
      </p:sp>
      <p:sp>
        <p:nvSpPr>
          <p:cNvPr id="2" name="处理通知图片">
            <a:extLst xmlns:a="http://schemas.openxmlformats.org/drawingml/2006/main">
              <a:ext uri="{FF2B5EF4-FFF2-40B4-BE49-F238E27FC236}">
                <a16:creationId xmlns:a16="http://schemas.microsoft.com/office/drawing/2014/main" id="{89FD85AF-3007-49FF-9AED-308D6C41D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38300"/>
            <a:ext cx="885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处理通知图片</a:t>
            </a:r>
          </a:p>
        </p:txBody>
      </p:sp>
      <p:sp>
        <p:nvSpPr>
          <p:cNvPr id="3" name="选择图片，必要时补充消息日期等依据。">
            <a:extLst xmlns:a="http://schemas.openxmlformats.org/drawingml/2006/main">
              <a:ext uri="{FF2B5EF4-FFF2-40B4-BE49-F238E27FC236}">
                <a16:creationId xmlns:a16="http://schemas.microsoft.com/office/drawing/2014/main" id="{A4BF4CAB-07CC-4DFA-A7AA-05087ACC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05200"/>
            <a:ext cx="8858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选择图片，必要时补充消息日期等依据。</a:t>
            </a:r>
          </a:p>
        </p:txBody>
      </p:sp>
      <p:sp>
        <p:nvSpPr>
          <p:cNvPr id="4" name="演示日期：2026年10月15日，采用合成示">
            <a:extLst xmlns:a="http://schemas.openxmlformats.org/drawingml/2006/main">
              <a:ext uri="{FF2B5EF4-FFF2-40B4-BE49-F238E27FC236}">
                <a16:creationId xmlns:a16="http://schemas.microsoft.com/office/drawing/2014/main" id="{36F037A6-A9CB-4E03-AF17-0155B785C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57875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演示日期：2026年10月15日，采用合成示例</a:t>
            </a:r>
          </a:p>
        </p:txBody>
      </p:sp>
      <p:sp>
        <p:nvSpPr>
          <p:cNvPr id="5" name="图片直接交给视觉模型。本例补充了消息今天发布">
            <a:extLst xmlns:a="http://schemas.openxmlformats.org/drawingml/2006/main">
              <a:ext uri="{FF2B5EF4-FFF2-40B4-BE49-F238E27FC236}">
                <a16:creationId xmlns:a16="http://schemas.microsoft.com/office/drawing/2014/main" id="{23A82E6E-C9A0-44EB-A81A-5573963CE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96175"/>
            <a:ext cx="136588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图片直接交给视觉模型。本例补充了消息今天发布，便于解释明晚。拾时提取主要事项，过滤无关内容。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CABDE8-AAEA-4675-B368-ABD004248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85750"/>
            <a:ext cx="3695700" cy="6838950"/>
          </a:xfrm>
          <a:prstGeom xmlns:a="http://schemas.openxmlformats.org/drawingml/2006/main" prst="roundRect">
            <a:avLst>
              <a:gd name="adj" fmla="val 4124"/>
            </a:avLst>
          </a:prstGeom>
          <a:solidFill xmlns:a="http://schemas.openxmlformats.org/drawingml/2006/main">
            <a:srgbClr val="F6F7F2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7" name="09:41">
            <a:extLst xmlns:a="http://schemas.openxmlformats.org/drawingml/2006/main">
              <a:ext uri="{FF2B5EF4-FFF2-40B4-BE49-F238E27FC236}">
                <a16:creationId xmlns:a16="http://schemas.microsoft.com/office/drawing/2014/main" id="{29A96930-3BBE-498C-BACD-91298B2D6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572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09:41</a:t>
            </a:r>
          </a:p>
        </p:txBody>
      </p:sp>
      <p:sp>
        <p:nvSpPr>
          <p:cNvPr id="8" name="85%">
            <a:extLst xmlns:a="http://schemas.openxmlformats.org/drawingml/2006/main">
              <a:ext uri="{FF2B5EF4-FFF2-40B4-BE49-F238E27FC236}">
                <a16:creationId xmlns:a16="http://schemas.microsoft.com/office/drawing/2014/main" id="{760A4287-CC0D-4AD2-A058-4C6B18040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54050" y="457200"/>
            <a:ext cx="609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85%</a:t>
            </a:r>
          </a:p>
        </p:txBody>
      </p:sp>
      <p:sp>
        <p:nvSpPr>
          <p:cNvPr id="9" name="交给拾时">
            <a:extLst xmlns:a="http://schemas.openxmlformats.org/drawingml/2006/main">
              <a:ext uri="{FF2B5EF4-FFF2-40B4-BE49-F238E27FC236}">
                <a16:creationId xmlns:a16="http://schemas.microsoft.com/office/drawing/2014/main" id="{D742195C-1840-4A61-A7E5-8F270A287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942975"/>
            <a:ext cx="3276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交给拾时</a:t>
            </a:r>
          </a:p>
        </p:txBody>
      </p:sp>
      <p:sp>
        <p:nvSpPr>
          <p:cNvPr id="10" name="已选择1张合成通知图片">
            <a:extLst xmlns:a="http://schemas.openxmlformats.org/drawingml/2006/main">
              <a:ext uri="{FF2B5EF4-FFF2-40B4-BE49-F238E27FC236}">
                <a16:creationId xmlns:a16="http://schemas.microsoft.com/office/drawing/2014/main" id="{8FB69016-DF0D-4727-A933-10CAED7CF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1676400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已选择1张合成通知图片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4F9B32-6F16-497B-8972-A2000C009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105025"/>
            <a:ext cx="3276600" cy="1809750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12" name="成绩截图提交通知&#10;截止：明晚20:00前&#10;压">
            <a:extLst xmlns:a="http://schemas.openxmlformats.org/drawingml/2006/main">
              <a:ext uri="{FF2B5EF4-FFF2-40B4-BE49-F238E27FC236}">
                <a16:creationId xmlns:a16="http://schemas.microsoft.com/office/drawing/2014/main" id="{4AD9DD04-ECD6-4C2F-8666-8356E8B40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2333625"/>
            <a:ext cx="29718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成绩截图提交通知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截止：明晚20:00前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压缩包命名：学号-姓名</a:t>
            </a:r>
          </a:p>
        </p:txBody>
      </p:sp>
      <p:sp>
        <p:nvSpPr>
          <p:cNvPr id="13" name="补充说明">
            <a:extLst xmlns:a="http://schemas.openxmlformats.org/drawingml/2006/main">
              <a:ext uri="{FF2B5EF4-FFF2-40B4-BE49-F238E27FC236}">
                <a16:creationId xmlns:a16="http://schemas.microsoft.com/office/drawing/2014/main" id="{EF987838-1C6B-4450-B7D8-57B07CDCF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162425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补充说明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E51ECB-E1B6-44BA-9D11-7710FBBCA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600575"/>
            <a:ext cx="3276600" cy="8382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15" name="这条消息是今天发布的">
            <a:extLst xmlns:a="http://schemas.openxmlformats.org/drawingml/2006/main">
              <a:ext uri="{FF2B5EF4-FFF2-40B4-BE49-F238E27FC236}">
                <a16:creationId xmlns:a16="http://schemas.microsoft.com/office/drawing/2014/main" id="{735AF167-D72D-4E59-B3C5-1DA23D68C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4762500"/>
            <a:ext cx="304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7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这条消息是今天发布的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41CDF3-98AE-4658-9F01-AB914F92A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5838825"/>
            <a:ext cx="32766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35624D"/>
          </a:solidFill>
          <a:ln xmlns:a="http://schemas.openxmlformats.org/drawingml/2006/main" w="9525">
            <a:solidFill>
              <a:srgbClr val="35624D"/>
            </a:solidFill>
          </a:ln>
        </p:spPr>
      </p:sp>
      <p:sp>
        <p:nvSpPr>
          <p:cNvPr id="17" name="交给拾时">
            <a:extLst xmlns:a="http://schemas.openxmlformats.org/drawingml/2006/main">
              <a:ext uri="{FF2B5EF4-FFF2-40B4-BE49-F238E27FC236}">
                <a16:creationId xmlns:a16="http://schemas.microsoft.com/office/drawing/2014/main" id="{D8F05E74-4A84-43B1-B3C5-06BFB7D5F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5972175"/>
            <a:ext cx="3086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交给拾时</a:t>
            </a:r>
          </a:p>
        </p:txBody>
      </p:sp>
    </p:spTree>
    <p:extLst>
      <p:ext uri="{BB962C8B-B14F-4D97-AF65-F5344CB8AC3E}">
        <p14:creationId xmlns:p14="http://schemas.microsoft.com/office/powerpoint/2010/main" val="19867541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交互原型演示  非真机录屏">
            <a:extLst xmlns:a="http://schemas.openxmlformats.org/drawingml/2006/main">
              <a:ext uri="{FF2B5EF4-FFF2-40B4-BE49-F238E27FC236}">
                <a16:creationId xmlns:a16="http://schemas.microsoft.com/office/drawing/2014/main" id="{3A082EBB-415A-4042-A0AC-1B2E9DFCC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交互原型演示  非真机录屏</a:t>
            </a:r>
          </a:p>
        </p:txBody>
      </p:sp>
      <p:sp>
        <p:nvSpPr>
          <p:cNvPr id="2" name="阅读行动与细则">
            <a:extLst xmlns:a="http://schemas.openxmlformats.org/drawingml/2006/main">
              <a:ext uri="{FF2B5EF4-FFF2-40B4-BE49-F238E27FC236}">
                <a16:creationId xmlns:a16="http://schemas.microsoft.com/office/drawing/2014/main" id="{DF673BAC-FFD8-4B9B-A73C-3E12998D6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38300"/>
            <a:ext cx="885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阅读行动与细则</a:t>
            </a:r>
          </a:p>
        </p:txBody>
      </p:sp>
      <p:sp>
        <p:nvSpPr>
          <p:cNvPr id="3" name="行动、材料要求、文件命名和截止时间分别展示。">
            <a:extLst xmlns:a="http://schemas.openxmlformats.org/drawingml/2006/main">
              <a:ext uri="{FF2B5EF4-FFF2-40B4-BE49-F238E27FC236}">
                <a16:creationId xmlns:a16="http://schemas.microsoft.com/office/drawing/2014/main" id="{940A56B1-685E-4DC4-B845-B679E727D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05200"/>
            <a:ext cx="8858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行动、材料要求、文件命名和截止时间分别展示。</a:t>
            </a:r>
          </a:p>
        </p:txBody>
      </p:sp>
      <p:sp>
        <p:nvSpPr>
          <p:cNvPr id="4" name="演示日期：2026年10月15日，采用合成示">
            <a:extLst xmlns:a="http://schemas.openxmlformats.org/drawingml/2006/main">
              <a:ext uri="{FF2B5EF4-FFF2-40B4-BE49-F238E27FC236}">
                <a16:creationId xmlns:a16="http://schemas.microsoft.com/office/drawing/2014/main" id="{235DD163-906F-477C-8BDB-E4C99E94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57875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演示日期：2026年10月15日，采用合成示例</a:t>
            </a:r>
          </a:p>
        </p:txBody>
      </p:sp>
      <p:sp>
        <p:nvSpPr>
          <p:cNvPr id="5" name="成绩截图通知会分点保留截图范围、全屏姓名要求">
            <a:extLst xmlns:a="http://schemas.openxmlformats.org/drawingml/2006/main">
              <a:ext uri="{FF2B5EF4-FFF2-40B4-BE49-F238E27FC236}">
                <a16:creationId xmlns:a16="http://schemas.microsoft.com/office/drawing/2014/main" id="{FE5C8B8D-C21C-4260-9759-401DAF40B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96175"/>
            <a:ext cx="136588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成绩截图通知会分点保留截图范围、全屏姓名要求、压缩包和命名规则。明确截止时默认提前一小时提醒。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C11913-D0BB-4123-A8AA-20377A3E9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85750"/>
            <a:ext cx="3695700" cy="6838950"/>
          </a:xfrm>
          <a:prstGeom xmlns:a="http://schemas.openxmlformats.org/drawingml/2006/main" prst="roundRect">
            <a:avLst>
              <a:gd name="adj" fmla="val 4124"/>
            </a:avLst>
          </a:prstGeom>
          <a:solidFill xmlns:a="http://schemas.openxmlformats.org/drawingml/2006/main">
            <a:srgbClr val="F6F7F2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7" name="09:41">
            <a:extLst xmlns:a="http://schemas.openxmlformats.org/drawingml/2006/main">
              <a:ext uri="{FF2B5EF4-FFF2-40B4-BE49-F238E27FC236}">
                <a16:creationId xmlns:a16="http://schemas.microsoft.com/office/drawing/2014/main" id="{F4DAEB8C-6607-4A23-A18C-F0AE4D5D2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572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09:41</a:t>
            </a:r>
          </a:p>
        </p:txBody>
      </p:sp>
      <p:sp>
        <p:nvSpPr>
          <p:cNvPr id="8" name="85%">
            <a:extLst xmlns:a="http://schemas.openxmlformats.org/drawingml/2006/main">
              <a:ext uri="{FF2B5EF4-FFF2-40B4-BE49-F238E27FC236}">
                <a16:creationId xmlns:a16="http://schemas.microsoft.com/office/drawing/2014/main" id="{7199BA0B-3D33-4196-A35D-46A5243D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54050" y="457200"/>
            <a:ext cx="609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85%</a:t>
            </a:r>
          </a:p>
        </p:txBody>
      </p:sp>
      <p:sp>
        <p:nvSpPr>
          <p:cNvPr id="9" name="提交成绩截图">
            <a:extLst xmlns:a="http://schemas.openxmlformats.org/drawingml/2006/main">
              <a:ext uri="{FF2B5EF4-FFF2-40B4-BE49-F238E27FC236}">
                <a16:creationId xmlns:a16="http://schemas.microsoft.com/office/drawing/2014/main" id="{9FBB4C3F-1A3A-4E95-B550-5C3D74203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942975"/>
            <a:ext cx="3276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提交成绩截图</a:t>
            </a:r>
          </a:p>
        </p:txBody>
      </p:sp>
      <p:sp>
        <p:nvSpPr>
          <p:cNvPr id="10" name="行动与要求">
            <a:extLst xmlns:a="http://schemas.openxmlformats.org/drawingml/2006/main">
              <a:ext uri="{FF2B5EF4-FFF2-40B4-BE49-F238E27FC236}">
                <a16:creationId xmlns:a16="http://schemas.microsoft.com/office/drawing/2014/main" id="{4B41B5D0-919E-44F7-A321-0244AC0F1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1685925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行动与要求</a:t>
            </a:r>
          </a:p>
        </p:txBody>
      </p:sp>
      <p:sp>
        <p:nvSpPr>
          <p:cNvPr id="11" name="登录成绩系统，提交全部课程成绩。&#10;&#10;截图：全">
            <a:extLst xmlns:a="http://schemas.openxmlformats.org/drawingml/2006/main">
              <a:ext uri="{FF2B5EF4-FFF2-40B4-BE49-F238E27FC236}">
                <a16:creationId xmlns:a16="http://schemas.microsoft.com/office/drawing/2014/main" id="{DBC80420-387E-4509-A761-12BBBB03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209800"/>
            <a:ext cx="3276600" cy="2371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登录成绩系统，提交全部课程成绩。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截图：全屏，显示本人姓名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形式：压缩包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命名：学号-姓名</a:t>
            </a:r>
          </a:p>
        </p:txBody>
      </p:sp>
      <p:sp>
        <p:nvSpPr>
          <p:cNvPr id="12" name="10月16日20:00截止&#10;10月16日19">
            <a:extLst xmlns:a="http://schemas.openxmlformats.org/drawingml/2006/main">
              <a:ext uri="{FF2B5EF4-FFF2-40B4-BE49-F238E27FC236}">
                <a16:creationId xmlns:a16="http://schemas.microsoft.com/office/drawing/2014/main" id="{ED93AF74-8441-4621-840D-A9EAFB9AC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819650"/>
            <a:ext cx="3276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10月16日20:00截止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10月16日19:00提醒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3CFB8D-F728-4CB5-A056-36E762A01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6000750"/>
            <a:ext cx="32766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35624D"/>
          </a:solidFill>
          <a:ln xmlns:a="http://schemas.openxmlformats.org/drawingml/2006/main" w="9525">
            <a:solidFill>
              <a:srgbClr val="35624D"/>
            </a:solidFill>
          </a:ln>
        </p:spPr>
      </p:sp>
      <p:sp>
        <p:nvSpPr>
          <p:cNvPr id="14" name="整件事已完成">
            <a:extLst xmlns:a="http://schemas.openxmlformats.org/drawingml/2006/main">
              <a:ext uri="{FF2B5EF4-FFF2-40B4-BE49-F238E27FC236}">
                <a16:creationId xmlns:a16="http://schemas.microsoft.com/office/drawing/2014/main" id="{CE7FE06D-5965-47A2-8502-3042302CC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134100"/>
            <a:ext cx="3086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整件事已完成</a:t>
            </a:r>
          </a:p>
        </p:txBody>
      </p:sp>
    </p:spTree>
    <p:extLst>
      <p:ext uri="{BB962C8B-B14F-4D97-AF65-F5344CB8AC3E}">
        <p14:creationId xmlns:p14="http://schemas.microsoft.com/office/powerpoint/2010/main" val="15575394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交互原型演示  非真机录屏">
            <a:extLst xmlns:a="http://schemas.openxmlformats.org/drawingml/2006/main">
              <a:ext uri="{FF2B5EF4-FFF2-40B4-BE49-F238E27FC236}">
                <a16:creationId xmlns:a16="http://schemas.microsoft.com/office/drawing/2014/main" id="{5A1C6255-6B1E-48FA-9B82-965933C1A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交互原型演示  非真机录屏</a:t>
            </a:r>
          </a:p>
        </p:txBody>
      </p:sp>
      <p:sp>
        <p:nvSpPr>
          <p:cNvPr id="2" name="只补充关键歧义">
            <a:extLst xmlns:a="http://schemas.openxmlformats.org/drawingml/2006/main">
              <a:ext uri="{FF2B5EF4-FFF2-40B4-BE49-F238E27FC236}">
                <a16:creationId xmlns:a16="http://schemas.microsoft.com/office/drawing/2014/main" id="{A56FDA65-7692-4552-A284-4D0D7DAAC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38300"/>
            <a:ext cx="885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只补充关键歧义</a:t>
            </a:r>
          </a:p>
        </p:txBody>
      </p:sp>
      <p:sp>
        <p:nvSpPr>
          <p:cNvPr id="3" name="“明天九点参加会议”需要确认早上还是晚上。">
            <a:extLst xmlns:a="http://schemas.openxmlformats.org/drawingml/2006/main">
              <a:ext uri="{FF2B5EF4-FFF2-40B4-BE49-F238E27FC236}">
                <a16:creationId xmlns:a16="http://schemas.microsoft.com/office/drawing/2014/main" id="{09CC8B22-115C-449D-9814-60A97C421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05200"/>
            <a:ext cx="8858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“明天九点参加会议”需要确认早上还是晚上。</a:t>
            </a:r>
          </a:p>
        </p:txBody>
      </p:sp>
      <p:sp>
        <p:nvSpPr>
          <p:cNvPr id="4" name="演示日期：2026年10月15日，采用合成示">
            <a:extLst xmlns:a="http://schemas.openxmlformats.org/drawingml/2006/main">
              <a:ext uri="{FF2B5EF4-FFF2-40B4-BE49-F238E27FC236}">
                <a16:creationId xmlns:a16="http://schemas.microsoft.com/office/drawing/2014/main" id="{B7E97BBF-1DF1-4BEB-8698-2132046B5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57875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演示日期：2026年10月15日，采用合成示例</a:t>
            </a:r>
          </a:p>
        </p:txBody>
      </p:sp>
      <p:sp>
        <p:nvSpPr>
          <p:cNvPr id="5" name="没有早晚信息时，只确认时段。常见选项可以直接">
            <a:extLst xmlns:a="http://schemas.openxmlformats.org/drawingml/2006/main">
              <a:ext uri="{FF2B5EF4-FFF2-40B4-BE49-F238E27FC236}">
                <a16:creationId xmlns:a16="http://schemas.microsoft.com/office/drawing/2014/main" id="{7BDAADAB-57A0-43C3-A2B7-D23600D39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96175"/>
            <a:ext cx="136588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没有早晚信息时，只确认时段。常见选项可以直接在系统通知栏选择，用户不必停在应用里等待。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6EB04-609E-4F79-A1C4-3845B5FE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85750"/>
            <a:ext cx="3695700" cy="6838950"/>
          </a:xfrm>
          <a:prstGeom xmlns:a="http://schemas.openxmlformats.org/drawingml/2006/main" prst="roundRect">
            <a:avLst>
              <a:gd name="adj" fmla="val 4124"/>
            </a:avLst>
          </a:prstGeom>
          <a:solidFill xmlns:a="http://schemas.openxmlformats.org/drawingml/2006/main">
            <a:srgbClr val="F6F7F2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7" name="09:41">
            <a:extLst xmlns:a="http://schemas.openxmlformats.org/drawingml/2006/main">
              <a:ext uri="{FF2B5EF4-FFF2-40B4-BE49-F238E27FC236}">
                <a16:creationId xmlns:a16="http://schemas.microsoft.com/office/drawing/2014/main" id="{29E32771-7BD7-4ABE-A3F7-1CDCCF9FA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572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09:41</a:t>
            </a:r>
          </a:p>
        </p:txBody>
      </p:sp>
      <p:sp>
        <p:nvSpPr>
          <p:cNvPr id="8" name="85%">
            <a:extLst xmlns:a="http://schemas.openxmlformats.org/drawingml/2006/main">
              <a:ext uri="{FF2B5EF4-FFF2-40B4-BE49-F238E27FC236}">
                <a16:creationId xmlns:a16="http://schemas.microsoft.com/office/drawing/2014/main" id="{CDC98DA9-F488-48CA-85C3-E3D353328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54050" y="457200"/>
            <a:ext cx="609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85%</a:t>
            </a:r>
          </a:p>
        </p:txBody>
      </p:sp>
      <p:sp>
        <p:nvSpPr>
          <p:cNvPr id="9" name="通知中心">
            <a:extLst xmlns:a="http://schemas.openxmlformats.org/drawingml/2006/main">
              <a:ext uri="{FF2B5EF4-FFF2-40B4-BE49-F238E27FC236}">
                <a16:creationId xmlns:a16="http://schemas.microsoft.com/office/drawing/2014/main" id="{6D68738C-79D7-44A3-B12C-6902C21E7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942975"/>
            <a:ext cx="3276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通知中心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238EC5-3C00-47D4-8B5A-37EA58958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1924050"/>
            <a:ext cx="3276600" cy="2762250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11" name="拾时">
            <a:extLst xmlns:a="http://schemas.openxmlformats.org/drawingml/2006/main">
              <a:ext uri="{FF2B5EF4-FFF2-40B4-BE49-F238E27FC236}">
                <a16:creationId xmlns:a16="http://schemas.microsoft.com/office/drawing/2014/main" id="{32D3A60D-AECD-4FF8-A2B5-886E9791D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2095500"/>
            <a:ext cx="2971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拾时</a:t>
            </a:r>
          </a:p>
        </p:txBody>
      </p:sp>
      <p:sp>
        <p:nvSpPr>
          <p:cNvPr id="12" name="是早上还是晚上？">
            <a:extLst xmlns:a="http://schemas.openxmlformats.org/drawingml/2006/main">
              <a:ext uri="{FF2B5EF4-FFF2-40B4-BE49-F238E27FC236}">
                <a16:creationId xmlns:a16="http://schemas.microsoft.com/office/drawing/2014/main" id="{3D6044FC-2448-4792-B29A-30A2C5292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2571750"/>
            <a:ext cx="2971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7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是早上还是晚上？</a:t>
            </a:r>
          </a:p>
        </p:txBody>
      </p:sp>
      <p:sp>
        <p:nvSpPr>
          <p:cNvPr id="13" name="明天九点参加会议">
            <a:extLst xmlns:a="http://schemas.openxmlformats.org/drawingml/2006/main">
              <a:ext uri="{FF2B5EF4-FFF2-40B4-BE49-F238E27FC236}">
                <a16:creationId xmlns:a16="http://schemas.microsoft.com/office/drawing/2014/main" id="{2A8BDC02-D19F-427D-8BD0-B60D906F1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3248025"/>
            <a:ext cx="2971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明天九点参加会议</a:t>
            </a:r>
          </a:p>
        </p:txBody>
      </p:sp>
      <p:sp>
        <p:nvSpPr>
          <p:cNvPr id="14" name="早上9点    晚上9点    其他">
            <a:extLst xmlns:a="http://schemas.openxmlformats.org/drawingml/2006/main">
              <a:ext uri="{FF2B5EF4-FFF2-40B4-BE49-F238E27FC236}">
                <a16:creationId xmlns:a16="http://schemas.microsoft.com/office/drawing/2014/main" id="{5B92D7D2-12D3-4253-9C73-3D6D9F63A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4181475"/>
            <a:ext cx="2971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早上9点    晚上9点    其他</a:t>
            </a:r>
          </a:p>
        </p:txBody>
      </p:sp>
      <p:sp>
        <p:nvSpPr>
          <p:cNvPr id="15" name="示意：点选“晚上9点”">
            <a:extLst xmlns:a="http://schemas.openxmlformats.org/drawingml/2006/main">
              <a:ext uri="{FF2B5EF4-FFF2-40B4-BE49-F238E27FC236}">
                <a16:creationId xmlns:a16="http://schemas.microsoft.com/office/drawing/2014/main" id="{9100601A-2BF4-403F-B411-7B28603F0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5143500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示意：点选“晚上9点”</a:t>
            </a:r>
          </a:p>
        </p:txBody>
      </p:sp>
    </p:spTree>
    <p:extLst>
      <p:ext uri="{BB962C8B-B14F-4D97-AF65-F5344CB8AC3E}">
        <p14:creationId xmlns:p14="http://schemas.microsoft.com/office/powerpoint/2010/main" val="11074134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交互原型演示  非真机录屏">
            <a:extLst xmlns:a="http://schemas.openxmlformats.org/drawingml/2006/main">
              <a:ext uri="{FF2B5EF4-FFF2-40B4-BE49-F238E27FC236}">
                <a16:creationId xmlns:a16="http://schemas.microsoft.com/office/drawing/2014/main" id="{C2EF41ED-EE56-4DCE-870A-D63EDC3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交互原型演示  非真机录屏</a:t>
            </a:r>
          </a:p>
        </p:txBody>
      </p:sp>
      <p:sp>
        <p:nvSpPr>
          <p:cNvPr id="2" name="选择后继续安排">
            <a:extLst xmlns:a="http://schemas.openxmlformats.org/drawingml/2006/main">
              <a:ext uri="{FF2B5EF4-FFF2-40B4-BE49-F238E27FC236}">
                <a16:creationId xmlns:a16="http://schemas.microsoft.com/office/drawing/2014/main" id="{52A06A3F-6A66-4034-97C7-3B26AF625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38300"/>
            <a:ext cx="885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选择后继续安排</a:t>
            </a:r>
          </a:p>
        </p:txBody>
      </p:sp>
      <p:sp>
        <p:nvSpPr>
          <p:cNvPr id="3" name="点选晚上9点，简单补充在本地完成。">
            <a:extLst xmlns:a="http://schemas.openxmlformats.org/drawingml/2006/main">
              <a:ext uri="{FF2B5EF4-FFF2-40B4-BE49-F238E27FC236}">
                <a16:creationId xmlns:a16="http://schemas.microsoft.com/office/drawing/2014/main" id="{7CDA6BEC-0EC6-40BF-947C-A4CA63230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05200"/>
            <a:ext cx="8858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点选晚上9点，简单补充在本地完成。</a:t>
            </a:r>
          </a:p>
        </p:txBody>
      </p:sp>
      <p:sp>
        <p:nvSpPr>
          <p:cNvPr id="4" name="演示日期：2026年10月15日，采用合成示">
            <a:extLst xmlns:a="http://schemas.openxmlformats.org/drawingml/2006/main">
              <a:ext uri="{FF2B5EF4-FFF2-40B4-BE49-F238E27FC236}">
                <a16:creationId xmlns:a16="http://schemas.microsoft.com/office/drawing/2014/main" id="{21476162-D8E0-4B80-9477-4219E3EC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57875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演示日期：2026年10月15日，采用合成示例</a:t>
            </a:r>
          </a:p>
        </p:txBody>
      </p:sp>
      <p:sp>
        <p:nvSpPr>
          <p:cNvPr id="5" name="选择晚上九点后，简单补充先在本地完成。本例是">
            <a:extLst xmlns:a="http://schemas.openxmlformats.org/drawingml/2006/main">
              <a:ext uri="{FF2B5EF4-FFF2-40B4-BE49-F238E27FC236}">
                <a16:creationId xmlns:a16="http://schemas.microsoft.com/office/drawing/2014/main" id="{926FCCCA-8CFC-4B83-8F73-5BEED7C90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96175"/>
            <a:ext cx="136588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选择晚上九点后，简单补充先在本地完成。本例是会议开始时间，提醒安排在晚上八点半。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5D647D-C193-4FB5-826B-EF7E0487C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85750"/>
            <a:ext cx="3695700" cy="6838950"/>
          </a:xfrm>
          <a:prstGeom xmlns:a="http://schemas.openxmlformats.org/drawingml/2006/main" prst="roundRect">
            <a:avLst>
              <a:gd name="adj" fmla="val 4124"/>
            </a:avLst>
          </a:prstGeom>
          <a:solidFill xmlns:a="http://schemas.openxmlformats.org/drawingml/2006/main">
            <a:srgbClr val="F6F7F2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7" name="09:41">
            <a:extLst xmlns:a="http://schemas.openxmlformats.org/drawingml/2006/main">
              <a:ext uri="{FF2B5EF4-FFF2-40B4-BE49-F238E27FC236}">
                <a16:creationId xmlns:a16="http://schemas.microsoft.com/office/drawing/2014/main" id="{53C2BD63-A665-4B94-8C8C-488C60AF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572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09:41</a:t>
            </a:r>
          </a:p>
        </p:txBody>
      </p:sp>
      <p:sp>
        <p:nvSpPr>
          <p:cNvPr id="8" name="85%">
            <a:extLst xmlns:a="http://schemas.openxmlformats.org/drawingml/2006/main">
              <a:ext uri="{FF2B5EF4-FFF2-40B4-BE49-F238E27FC236}">
                <a16:creationId xmlns:a16="http://schemas.microsoft.com/office/drawing/2014/main" id="{698A6567-4A01-4EB9-8123-EC78E7E6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54050" y="457200"/>
            <a:ext cx="609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85%</a:t>
            </a:r>
          </a:p>
        </p:txBody>
      </p:sp>
      <p:sp>
        <p:nvSpPr>
          <p:cNvPr id="9" name="提醒已创建">
            <a:extLst xmlns:a="http://schemas.openxmlformats.org/drawingml/2006/main">
              <a:ext uri="{FF2B5EF4-FFF2-40B4-BE49-F238E27FC236}">
                <a16:creationId xmlns:a16="http://schemas.microsoft.com/office/drawing/2014/main" id="{48C7BF4C-EF89-4302-A6CC-242FFC4C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942975"/>
            <a:ext cx="3276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提醒已创建</a:t>
            </a:r>
          </a:p>
        </p:txBody>
      </p:sp>
      <p:sp>
        <p:nvSpPr>
          <p:cNvPr id="10" name="到时间通过系统通知提醒">
            <a:extLst xmlns:a="http://schemas.openxmlformats.org/drawingml/2006/main">
              <a:ext uri="{FF2B5EF4-FFF2-40B4-BE49-F238E27FC236}">
                <a16:creationId xmlns:a16="http://schemas.microsoft.com/office/drawing/2014/main" id="{0E94CB04-ADF3-42B2-8B45-6A2AD5D82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1638300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到时间通过系统通知提醒</a:t>
            </a:r>
          </a:p>
        </p:txBody>
      </p:sp>
      <p:sp>
        <p:nvSpPr>
          <p:cNvPr id="11" name="参加会议">
            <a:extLst xmlns:a="http://schemas.openxmlformats.org/drawingml/2006/main">
              <a:ext uri="{FF2B5EF4-FFF2-40B4-BE49-F238E27FC236}">
                <a16:creationId xmlns:a16="http://schemas.microsoft.com/office/drawing/2014/main" id="{78E061C3-9245-4841-ACFF-5A3BAC890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324100"/>
            <a:ext cx="3276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参加会议</a:t>
            </a:r>
          </a:p>
        </p:txBody>
      </p:sp>
      <p:sp>
        <p:nvSpPr>
          <p:cNvPr id="12" name="10月16日 21:00开始&#10;10月16日 ">
            <a:extLst xmlns:a="http://schemas.openxmlformats.org/drawingml/2006/main">
              <a:ext uri="{FF2B5EF4-FFF2-40B4-BE49-F238E27FC236}">
                <a16:creationId xmlns:a16="http://schemas.microsoft.com/office/drawing/2014/main" id="{8F995B8E-E25F-479E-A8FB-91337FACF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086100"/>
            <a:ext cx="32766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10月16日 21:00开始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10月16日 20:30提醒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82E8FD-0528-4A1C-8755-8DF60EE5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572000"/>
            <a:ext cx="32766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35624D"/>
          </a:solidFill>
          <a:ln xmlns:a="http://schemas.openxmlformats.org/drawingml/2006/main" w="9525">
            <a:solidFill>
              <a:srgbClr val="35624D"/>
            </a:solidFill>
          </a:ln>
        </p:spPr>
      </p:sp>
      <p:sp>
        <p:nvSpPr>
          <p:cNvPr id="14" name="整件事已完成">
            <a:extLst xmlns:a="http://schemas.openxmlformats.org/drawingml/2006/main">
              <a:ext uri="{FF2B5EF4-FFF2-40B4-BE49-F238E27FC236}">
                <a16:creationId xmlns:a16="http://schemas.microsoft.com/office/drawing/2014/main" id="{B7740458-08DF-4926-AC71-D5AE5F6ED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4705350"/>
            <a:ext cx="3086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整件事已完成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88AA83-8BC7-46B0-8D5A-950985F3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5334000"/>
            <a:ext cx="32766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16" name="修改提醒时间">
            <a:extLst xmlns:a="http://schemas.openxmlformats.org/drawingml/2006/main">
              <a:ext uri="{FF2B5EF4-FFF2-40B4-BE49-F238E27FC236}">
                <a16:creationId xmlns:a16="http://schemas.microsoft.com/office/drawing/2014/main" id="{922A99E7-D2F0-40F1-9AAF-E15121285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5467350"/>
            <a:ext cx="3086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7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修改提醒时间</a:t>
            </a:r>
          </a:p>
        </p:txBody>
      </p:sp>
    </p:spTree>
    <p:extLst>
      <p:ext uri="{BB962C8B-B14F-4D97-AF65-F5344CB8AC3E}">
        <p14:creationId xmlns:p14="http://schemas.microsoft.com/office/powerpoint/2010/main" val="20066096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交互原型演示  非真机录屏">
            <a:extLst xmlns:a="http://schemas.openxmlformats.org/drawingml/2006/main">
              <a:ext uri="{FF2B5EF4-FFF2-40B4-BE49-F238E27FC236}">
                <a16:creationId xmlns:a16="http://schemas.microsoft.com/office/drawing/2014/main" id="{72D4919C-0335-43C6-8B5D-6A9097D64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交互原型演示  非真机录屏</a:t>
            </a:r>
          </a:p>
        </p:txBody>
      </p:sp>
      <p:sp>
        <p:nvSpPr>
          <p:cNvPr id="2" name="整件事完成与独立笔记">
            <a:extLst xmlns:a="http://schemas.openxmlformats.org/drawingml/2006/main">
              <a:ext uri="{FF2B5EF4-FFF2-40B4-BE49-F238E27FC236}">
                <a16:creationId xmlns:a16="http://schemas.microsoft.com/office/drawing/2014/main" id="{D0048D2B-CDC4-4ED4-8822-87D9A5D06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38300"/>
            <a:ext cx="885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整件事完成与独立笔记</a:t>
            </a:r>
          </a:p>
        </p:txBody>
      </p:sp>
      <p:sp>
        <p:nvSpPr>
          <p:cNvPr id="3" name="完成事项会撤销未来提醒，纯收藏内容保存为笔记">
            <a:extLst xmlns:a="http://schemas.openxmlformats.org/drawingml/2006/main">
              <a:ext uri="{FF2B5EF4-FFF2-40B4-BE49-F238E27FC236}">
                <a16:creationId xmlns:a16="http://schemas.microsoft.com/office/drawing/2014/main" id="{EB9973E1-298D-429B-AC26-AF20E5EA2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05200"/>
            <a:ext cx="8858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完成事项会撤销未来提醒，纯收藏内容保存为笔记。</a:t>
            </a:r>
          </a:p>
        </p:txBody>
      </p:sp>
      <p:sp>
        <p:nvSpPr>
          <p:cNvPr id="4" name="演示日期：2026年10月15日，采用合成示">
            <a:extLst xmlns:a="http://schemas.openxmlformats.org/drawingml/2006/main">
              <a:ext uri="{FF2B5EF4-FFF2-40B4-BE49-F238E27FC236}">
                <a16:creationId xmlns:a16="http://schemas.microsoft.com/office/drawing/2014/main" id="{00D49FD8-D6A2-4D7E-8B8F-6955F9554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57875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演示日期：2026年10月15日，采用合成示例</a:t>
            </a:r>
          </a:p>
        </p:txBody>
      </p:sp>
      <p:sp>
        <p:nvSpPr>
          <p:cNvPr id="5" name="办完后标记整件事完成，未来提醒随之取消。不需">
            <a:extLst xmlns:a="http://schemas.openxmlformats.org/drawingml/2006/main">
              <a:ext uri="{FF2B5EF4-FFF2-40B4-BE49-F238E27FC236}">
                <a16:creationId xmlns:a16="http://schemas.microsoft.com/office/drawing/2014/main" id="{A0B999BE-2850-478F-9611-ED19922E0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96175"/>
            <a:ext cx="136588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办完后标记整件事完成，未来提醒随之取消。不需要逐条确认细则。纯收藏内容走笔记入口，不自动提醒。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D5132F-DDF8-4020-A1ED-DCECDBDF5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85750"/>
            <a:ext cx="3695700" cy="6838950"/>
          </a:xfrm>
          <a:prstGeom xmlns:a="http://schemas.openxmlformats.org/drawingml/2006/main" prst="roundRect">
            <a:avLst>
              <a:gd name="adj" fmla="val 4124"/>
            </a:avLst>
          </a:prstGeom>
          <a:solidFill xmlns:a="http://schemas.openxmlformats.org/drawingml/2006/main">
            <a:srgbClr val="F6F7F2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7" name="09:41">
            <a:extLst xmlns:a="http://schemas.openxmlformats.org/drawingml/2006/main">
              <a:ext uri="{FF2B5EF4-FFF2-40B4-BE49-F238E27FC236}">
                <a16:creationId xmlns:a16="http://schemas.microsoft.com/office/drawing/2014/main" id="{90FCCD53-06EE-4AF6-8353-F1B7D0327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572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09:41</a:t>
            </a:r>
          </a:p>
        </p:txBody>
      </p:sp>
      <p:sp>
        <p:nvSpPr>
          <p:cNvPr id="8" name="85%">
            <a:extLst xmlns:a="http://schemas.openxmlformats.org/drawingml/2006/main">
              <a:ext uri="{FF2B5EF4-FFF2-40B4-BE49-F238E27FC236}">
                <a16:creationId xmlns:a16="http://schemas.microsoft.com/office/drawing/2014/main" id="{CC845A9B-BEE3-4C72-BCCA-60AF135E9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54050" y="457200"/>
            <a:ext cx="609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25000"/>
              </a:lnSpc>
              <a:buNone/>
              <a:def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85%</a:t>
            </a:r>
          </a:p>
        </p:txBody>
      </p:sp>
      <p:sp>
        <p:nvSpPr>
          <p:cNvPr id="9" name="笔记">
            <a:extLst xmlns:a="http://schemas.openxmlformats.org/drawingml/2006/main">
              <a:ext uri="{FF2B5EF4-FFF2-40B4-BE49-F238E27FC236}">
                <a16:creationId xmlns:a16="http://schemas.microsoft.com/office/drawing/2014/main" id="{E95FBCBB-FBF4-4096-956E-E42812CD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942975"/>
            <a:ext cx="3276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笔记</a:t>
            </a:r>
          </a:p>
        </p:txBody>
      </p:sp>
      <p:sp>
        <p:nvSpPr>
          <p:cNvPr id="10" name="仅保存内容，不自动提醒">
            <a:extLst xmlns:a="http://schemas.openxmlformats.org/drawingml/2006/main">
              <a:ext uri="{FF2B5EF4-FFF2-40B4-BE49-F238E27FC236}">
                <a16:creationId xmlns:a16="http://schemas.microsoft.com/office/drawing/2014/main" id="{334EE964-BB8D-43D0-B052-E4426F8A9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1666875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仅保存内容，不自动提醒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E3E302-32F1-4363-8C56-1AE03C81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266950"/>
            <a:ext cx="327660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12" name="收藏的文案">
            <a:extLst xmlns:a="http://schemas.openxmlformats.org/drawingml/2006/main">
              <a:ext uri="{FF2B5EF4-FFF2-40B4-BE49-F238E27FC236}">
                <a16:creationId xmlns:a16="http://schemas.microsoft.com/office/drawing/2014/main" id="{4A179CE9-18C7-4593-AF7D-AA7D7F5B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2457450"/>
            <a:ext cx="2971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0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收藏的文案</a:t>
            </a:r>
          </a:p>
        </p:txBody>
      </p:sp>
      <p:sp>
        <p:nvSpPr>
          <p:cNvPr id="13" name="把喜欢的文字、图片和网址&#10;放在独立笔记里。">
            <a:extLst xmlns:a="http://schemas.openxmlformats.org/drawingml/2006/main">
              <a:ext uri="{FF2B5EF4-FFF2-40B4-BE49-F238E27FC236}">
                <a16:creationId xmlns:a16="http://schemas.microsoft.com/office/drawing/2014/main" id="{36BD121A-27A0-4BA8-80CE-C92AF0D68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3076575"/>
            <a:ext cx="297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7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把喜欢的文字、图片和网址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7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放在独立笔记里。</a:t>
            </a:r>
          </a:p>
        </p:txBody>
      </p:sp>
      <p:sp>
        <p:nvSpPr>
          <p:cNvPr id="14" name="日程中的事项可整件完成">
            <a:extLst xmlns:a="http://schemas.openxmlformats.org/drawingml/2006/main">
              <a:ext uri="{FF2B5EF4-FFF2-40B4-BE49-F238E27FC236}">
                <a16:creationId xmlns:a16="http://schemas.microsoft.com/office/drawing/2014/main" id="{A2E216C7-17DC-493C-B298-9A5C27AEB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524375"/>
            <a:ext cx="327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日程中的事项可整件完成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637447-2EC7-40E4-9F65-16F694313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96050"/>
            <a:ext cx="36957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CD7CE"/>
            </a:solidFill>
          </a:ln>
        </p:spPr>
      </p:sp>
      <p:sp>
        <p:nvSpPr>
          <p:cNvPr id="16" name="日程">
            <a:extLst xmlns:a="http://schemas.openxmlformats.org/drawingml/2006/main">
              <a:ext uri="{FF2B5EF4-FFF2-40B4-BE49-F238E27FC236}">
                <a16:creationId xmlns:a16="http://schemas.microsoft.com/office/drawing/2014/main" id="{F0034D82-6845-4286-A630-22ED1938A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6677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日程</a:t>
            </a:r>
          </a:p>
        </p:txBody>
      </p:sp>
      <p:sp>
        <p:nvSpPr>
          <p:cNvPr id="17" name="笔记">
            <a:extLst xmlns:a="http://schemas.openxmlformats.org/drawingml/2006/main">
              <a:ext uri="{FF2B5EF4-FFF2-40B4-BE49-F238E27FC236}">
                <a16:creationId xmlns:a16="http://schemas.microsoft.com/office/drawing/2014/main" id="{560F4DD4-0F56-4D5B-BAD7-FC412CB5B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30050" y="6677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5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5624D"/>
                </a:solidFill>
                <a:latin typeface="Microsoft YaHei"/>
                <a:ea typeface="Microsoft YaHei"/>
                <a:cs typeface="Microsoft YaHei"/>
              </a:rPr>
              <a:t>笔记</a:t>
            </a:r>
          </a:p>
        </p:txBody>
      </p:sp>
      <p:sp>
        <p:nvSpPr>
          <p:cNvPr id="18" name="设置">
            <a:extLst xmlns:a="http://schemas.openxmlformats.org/drawingml/2006/main">
              <a:ext uri="{FF2B5EF4-FFF2-40B4-BE49-F238E27FC236}">
                <a16:creationId xmlns:a16="http://schemas.microsoft.com/office/drawing/2014/main" id="{56D277B6-2695-4F96-A8C8-862F075F9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66770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设置</a:t>
            </a:r>
          </a:p>
        </p:txBody>
      </p:sp>
    </p:spTree>
    <p:extLst>
      <p:ext uri="{BB962C8B-B14F-4D97-AF65-F5344CB8AC3E}">
        <p14:creationId xmlns:p14="http://schemas.microsoft.com/office/powerpoint/2010/main" val="65474717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交互原型演示  非真机录屏">
            <a:extLst xmlns:a="http://schemas.openxmlformats.org/drawingml/2006/main">
              <a:ext uri="{FF2B5EF4-FFF2-40B4-BE49-F238E27FC236}">
                <a16:creationId xmlns:a16="http://schemas.microsoft.com/office/drawing/2014/main" id="{D35186C3-1C8D-4086-9072-C72A6BDAC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交互原型演示  非真机录屏</a:t>
            </a:r>
          </a:p>
        </p:txBody>
      </p:sp>
      <p:sp>
        <p:nvSpPr>
          <p:cNvPr id="2" name="查看完整项目资料">
            <a:extLst xmlns:a="http://schemas.openxmlformats.org/drawingml/2006/main">
              <a:ext uri="{FF2B5EF4-FFF2-40B4-BE49-F238E27FC236}">
                <a16:creationId xmlns:a16="http://schemas.microsoft.com/office/drawing/2014/main" id="{E5134C6B-17E9-4BC9-AC6B-037A9C7F4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38300"/>
            <a:ext cx="885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查看完整项目资料</a:t>
            </a:r>
          </a:p>
        </p:txBody>
      </p:sp>
      <p:sp>
        <p:nvSpPr>
          <p:cNvPr id="3" name="扫码查看全过程复盘、PRD、规则与验证记录。">
            <a:extLst xmlns:a="http://schemas.openxmlformats.org/drawingml/2006/main">
              <a:ext uri="{FF2B5EF4-FFF2-40B4-BE49-F238E27FC236}">
                <a16:creationId xmlns:a16="http://schemas.microsoft.com/office/drawing/2014/main" id="{B5FBDAAF-043B-4894-BA00-7073A31DC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05200"/>
            <a:ext cx="8858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扫码查看全过程复盘、PRD、规则与验证记录。</a:t>
            </a:r>
          </a:p>
        </p:txBody>
      </p:sp>
      <p:sp>
        <p:nvSpPr>
          <p:cNvPr id="4" name="演示日期：2026年10月15日，采用合成示">
            <a:extLst xmlns:a="http://schemas.openxmlformats.org/drawingml/2006/main">
              <a:ext uri="{FF2B5EF4-FFF2-40B4-BE49-F238E27FC236}">
                <a16:creationId xmlns:a16="http://schemas.microsoft.com/office/drawing/2014/main" id="{9E5D7FB1-E37A-4A6C-B4EB-C3FE4D8FB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57875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27369"/>
                </a:solidFill>
                <a:latin typeface="Microsoft YaHei"/>
                <a:ea typeface="Microsoft YaHei"/>
                <a:cs typeface="Microsoft YaHei"/>
              </a:rPr>
              <a:t>演示日期：2026年10月15日，采用合成示例</a:t>
            </a:r>
          </a:p>
        </p:txBody>
      </p:sp>
      <p:sp>
        <p:nvSpPr>
          <p:cNvPr id="5" name="以上为交互原型演示。项目已有可运行的安卓版本">
            <a:extLst xmlns:a="http://schemas.openxmlformats.org/drawingml/2006/main">
              <a:ext uri="{FF2B5EF4-FFF2-40B4-BE49-F238E27FC236}">
                <a16:creationId xmlns:a16="http://schemas.microsoft.com/office/drawing/2014/main" id="{20CEE756-E742-47FA-97CD-73A008647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96175"/>
            <a:ext cx="136588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35000"/>
              </a:lnSpc>
              <a:buNone/>
              <a:def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以上为交互原型演示。项目已有可运行的安卓版本，用户试用和完整真机验收仍需推进。更多资料可从作品集入口查看。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09FA14-1548-4F03-BFF2-6129671DBB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54c448fbf846a1"/>
          <a:stretch xmlns:a="http://schemas.openxmlformats.org/drawingml/2006/main"/>
        </p:blipFill>
        <p:spPr>
          <a:xfrm xmlns:a="http://schemas.openxmlformats.org/drawingml/2006/main">
            <a:off x="10610850" y="2000250"/>
            <a:ext cx="3333750" cy="3333750"/>
          </a:xfrm>
          <a:prstGeom xmlns:a="http://schemas.openxmlformats.org/drawingml/2006/main" prst="rect">
            <a:avLst/>
          </a:prstGeom>
        </p:spPr>
      </p:pic>
      <p:sp>
        <p:nvSpPr>
          <p:cNvPr id="7" name="项目资料入口">
            <a:extLst xmlns:a="http://schemas.openxmlformats.org/drawingml/2006/main">
              <a:ext uri="{FF2B5EF4-FFF2-40B4-BE49-F238E27FC236}">
                <a16:creationId xmlns:a16="http://schemas.microsoft.com/office/drawing/2014/main" id="{10194141-800C-4C94-9F8E-FA67912F8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695950"/>
            <a:ext cx="3714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5000"/>
              </a:lnSpc>
              <a:buNone/>
              <a:defRPr sz="20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8392E"/>
                </a:solidFill>
                <a:latin typeface="Microsoft YaHei"/>
                <a:ea typeface="Microsoft YaHei"/>
                <a:cs typeface="Microsoft YaHei"/>
              </a:rPr>
              <a:t>项目资料入口</a:t>
            </a:r>
          </a:p>
        </p:txBody>
      </p:sp>
    </p:spTree>
    <p:extLst>
      <p:ext uri="{BB962C8B-B14F-4D97-AF65-F5344CB8AC3E}">
        <p14:creationId xmlns:p14="http://schemas.microsoft.com/office/powerpoint/2010/main" val="4596043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2026-10-15T06:37:04.1940000Z</dcterms:created>
  <dcterms:modified xsi:type="dcterms:W3CDTF">2026-10-15T06:37:04.1940000Z</dcterms:modified>
</coreProperties>
</file>