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02b3529bf8c4d95" /><Relationship Type="http://schemas.openxmlformats.org/officeDocument/2006/relationships/extended-properties" Target="/docProps/app.xml" Id="R82b531e197ee4498" /><Relationship Type="http://schemas.openxmlformats.org/officeDocument/2006/relationships/officeDocument" Target="/ppt/presentation.xml" Id="R7b951664ae7d43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9da92183254502"/>
  </p:sldMasterIdLst>
  <p:notesMasterIdLst>
    <p:notesMasterId xmlns:r="http://schemas.openxmlformats.org/officeDocument/2006/relationships" r:id="R5cac9f41dee94011"/>
  </p:notesMasterIdLst>
  <p:sldIdLst>
    <p:sldId xmlns:r="http://schemas.openxmlformats.org/officeDocument/2006/relationships" id="256" r:id="R9ddcf062e90f48ac"/>
    <p:sldId xmlns:r="http://schemas.openxmlformats.org/officeDocument/2006/relationships" id="257" r:id="R7e4850d3974a403f"/>
    <p:sldId xmlns:r="http://schemas.openxmlformats.org/officeDocument/2006/relationships" id="258" r:id="R9effb25d3898418f"/>
    <p:sldId xmlns:r="http://schemas.openxmlformats.org/officeDocument/2006/relationships" id="259" r:id="Rfd0578cc73254bb5"/>
    <p:sldId xmlns:r="http://schemas.openxmlformats.org/officeDocument/2006/relationships" id="260" r:id="R37f6ee1f3cbd4dcd"/>
    <p:sldId xmlns:r="http://schemas.openxmlformats.org/officeDocument/2006/relationships" id="261" r:id="R4ad33a82356a4c27"/>
    <p:sldId xmlns:r="http://schemas.openxmlformats.org/officeDocument/2006/relationships" id="262" r:id="R1382e206ba5d4c4a"/>
    <p:sldId xmlns:r="http://schemas.openxmlformats.org/officeDocument/2006/relationships" id="263" r:id="R5251f3cafa254300"/>
    <p:sldId xmlns:r="http://schemas.openxmlformats.org/officeDocument/2006/relationships" id="264" r:id="Rd4fd1d8654c94290"/>
    <p:sldId xmlns:r="http://schemas.openxmlformats.org/officeDocument/2006/relationships" id="265" r:id="Rd94a1fb7d47144cc"/>
    <p:sldId xmlns:r="http://schemas.openxmlformats.org/officeDocument/2006/relationships" id="266" r:id="R3b764477cfaa460f"/>
    <p:sldId xmlns:r="http://schemas.openxmlformats.org/officeDocument/2006/relationships" id="267" r:id="R2e07282bfd924434"/>
    <p:sldId xmlns:r="http://schemas.openxmlformats.org/officeDocument/2006/relationships" id="268" r:id="R3da4dff2b8cc4bbc"/>
    <p:sldId xmlns:r="http://schemas.openxmlformats.org/officeDocument/2006/relationships" id="269" r:id="Rf1db9d14d5c84c75"/>
    <p:sldId xmlns:r="http://schemas.openxmlformats.org/officeDocument/2006/relationships" id="270" r:id="R19165e834107463e"/>
    <p:sldId xmlns:r="http://schemas.openxmlformats.org/officeDocument/2006/relationships" id="271" r:id="Rf5c4740a69b748fd"/>
    <p:sldId xmlns:r="http://schemas.openxmlformats.org/officeDocument/2006/relationships" id="272" r:id="Rd532068fdbd74056"/>
    <p:sldId xmlns:r="http://schemas.openxmlformats.org/officeDocument/2006/relationships" id="273" r:id="Rcac8f244b2df4924"/>
    <p:sldId xmlns:r="http://schemas.openxmlformats.org/officeDocument/2006/relationships" id="274" r:id="Rc960c89a500d4637"/>
    <p:sldId xmlns:r="http://schemas.openxmlformats.org/officeDocument/2006/relationships" id="275" r:id="Rab4ad7f728ae418e"/>
    <p:sldId xmlns:r="http://schemas.openxmlformats.org/officeDocument/2006/relationships" id="276" r:id="Rbe15fb0fa8604cc3"/>
    <p:sldId xmlns:r="http://schemas.openxmlformats.org/officeDocument/2006/relationships" id="277" r:id="R2e7b560398bf4843"/>
    <p:sldId xmlns:r="http://schemas.openxmlformats.org/officeDocument/2006/relationships" id="278" r:id="Re9e71b6af2c443c5"/>
    <p:sldId xmlns:r="http://schemas.openxmlformats.org/officeDocument/2006/relationships" id="279" r:id="R414d339d3dd74354"/>
    <p:sldId xmlns:r="http://schemas.openxmlformats.org/officeDocument/2006/relationships" id="280" r:id="R7275877b59064116"/>
    <p:sldId xmlns:r="http://schemas.openxmlformats.org/officeDocument/2006/relationships" id="281" r:id="R2c226d0b5f7346fa"/>
    <p:sldId xmlns:r="http://schemas.openxmlformats.org/officeDocument/2006/relationships" id="282" r:id="R99e6e21b03a940d9"/>
    <p:sldId xmlns:r="http://schemas.openxmlformats.org/officeDocument/2006/relationships" id="283" r:id="Rbbaba185905f4fd8"/>
    <p:sldId xmlns:r="http://schemas.openxmlformats.org/officeDocument/2006/relationships" id="284" r:id="R3e23fea63d97471b"/>
    <p:sldId xmlns:r="http://schemas.openxmlformats.org/officeDocument/2006/relationships" id="285" r:id="R676d62bc2031484b"/>
    <p:sldId xmlns:r="http://schemas.openxmlformats.org/officeDocument/2006/relationships" id="286" r:id="R3eceaa6bee7d4e4b"/>
    <p:sldId xmlns:r="http://schemas.openxmlformats.org/officeDocument/2006/relationships" id="287" r:id="R04065c7b1b754836"/>
    <p:sldId xmlns:r="http://schemas.openxmlformats.org/officeDocument/2006/relationships" id="288" r:id="Rde4f13db201a4e0d"/>
    <p:sldId xmlns:r="http://schemas.openxmlformats.org/officeDocument/2006/relationships" id="289" r:id="Rb7b0ef2a2f8542e6"/>
    <p:sldId xmlns:r="http://schemas.openxmlformats.org/officeDocument/2006/relationships" id="290" r:id="R9b7c3e9cdf594bda"/>
    <p:sldId xmlns:r="http://schemas.openxmlformats.org/officeDocument/2006/relationships" id="291" r:id="Ra9ac453e6b414a9d"/>
    <p:sldId xmlns:r="http://schemas.openxmlformats.org/officeDocument/2006/relationships" id="292" r:id="Ra1b2c8b1be6449f5"/>
    <p:sldId xmlns:r="http://schemas.openxmlformats.org/officeDocument/2006/relationships" id="293" r:id="Rb330e6189f014449"/>
    <p:sldId xmlns:r="http://schemas.openxmlformats.org/officeDocument/2006/relationships" id="294" r:id="R587942f298374792"/>
    <p:sldId xmlns:r="http://schemas.openxmlformats.org/officeDocument/2006/relationships" id="295" r:id="R91f6187d777f42a0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92fb6be020462d" /><Relationship Type="http://schemas.openxmlformats.org/officeDocument/2006/relationships/slideMaster" Target="/ppt/slideMasters/slideMaster1.xml" Id="R769da92183254502" /><Relationship Type="http://schemas.openxmlformats.org/officeDocument/2006/relationships/notesMaster" Target="/ppt/notesMasters/notesMaster1.xml" Id="R5cac9f41dee94011" /><Relationship Type="http://schemas.openxmlformats.org/officeDocument/2006/relationships/presProps" Target="/ppt/presProps.xml" Id="R34cb15faa752440c" /><Relationship Type="http://schemas.openxmlformats.org/officeDocument/2006/relationships/tableStyles" Target="/ppt/tableStyles.xml" Id="R5922073e2eb644f5" /><Relationship Type="http://schemas.openxmlformats.org/officeDocument/2006/relationships/slide" Target="/ppt/slides/slide1.xml" Id="R9ddcf062e90f48ac" /><Relationship Type="http://schemas.openxmlformats.org/officeDocument/2006/relationships/slide" Target="/ppt/slides/slide2.xml" Id="R7e4850d3974a403f" /><Relationship Type="http://schemas.openxmlformats.org/officeDocument/2006/relationships/slide" Target="/ppt/slides/slide3.xml" Id="R9effb25d3898418f" /><Relationship Type="http://schemas.openxmlformats.org/officeDocument/2006/relationships/slide" Target="/ppt/slides/slide4.xml" Id="Rfd0578cc73254bb5" /><Relationship Type="http://schemas.openxmlformats.org/officeDocument/2006/relationships/slide" Target="/ppt/slides/slide5.xml" Id="R37f6ee1f3cbd4dcd" /><Relationship Type="http://schemas.openxmlformats.org/officeDocument/2006/relationships/slide" Target="/ppt/slides/slide6.xml" Id="R4ad33a82356a4c27" /><Relationship Type="http://schemas.openxmlformats.org/officeDocument/2006/relationships/slide" Target="/ppt/slides/slide7.xml" Id="R1382e206ba5d4c4a" /><Relationship Type="http://schemas.openxmlformats.org/officeDocument/2006/relationships/slide" Target="/ppt/slides/slide8.xml" Id="R5251f3cafa254300" /><Relationship Type="http://schemas.openxmlformats.org/officeDocument/2006/relationships/slide" Target="/ppt/slides/slide9.xml" Id="Rd4fd1d8654c94290" /><Relationship Type="http://schemas.openxmlformats.org/officeDocument/2006/relationships/slide" Target="/ppt/slides/slide10.xml" Id="Rd94a1fb7d47144cc" /><Relationship Type="http://schemas.openxmlformats.org/officeDocument/2006/relationships/slide" Target="/ppt/slides/slide11.xml" Id="R3b764477cfaa460f" /><Relationship Type="http://schemas.openxmlformats.org/officeDocument/2006/relationships/slide" Target="/ppt/slides/slide12.xml" Id="R2e07282bfd924434" /><Relationship Type="http://schemas.openxmlformats.org/officeDocument/2006/relationships/slide" Target="/ppt/slides/slide13.xml" Id="R3da4dff2b8cc4bbc" /><Relationship Type="http://schemas.openxmlformats.org/officeDocument/2006/relationships/slide" Target="/ppt/slides/slide14.xml" Id="Rf1db9d14d5c84c75" /><Relationship Type="http://schemas.openxmlformats.org/officeDocument/2006/relationships/slide" Target="/ppt/slides/slide15.xml" Id="R19165e834107463e" /><Relationship Type="http://schemas.openxmlformats.org/officeDocument/2006/relationships/slide" Target="/ppt/slides/slide16.xml" Id="Rf5c4740a69b748fd" /><Relationship Type="http://schemas.openxmlformats.org/officeDocument/2006/relationships/slide" Target="/ppt/slides/slide17.xml" Id="Rd532068fdbd74056" /><Relationship Type="http://schemas.openxmlformats.org/officeDocument/2006/relationships/slide" Target="/ppt/slides/slide18.xml" Id="Rcac8f244b2df4924" /><Relationship Type="http://schemas.openxmlformats.org/officeDocument/2006/relationships/slide" Target="/ppt/slides/slide19.xml" Id="Rc960c89a500d4637" /><Relationship Type="http://schemas.openxmlformats.org/officeDocument/2006/relationships/slide" Target="/ppt/slides/slide20.xml" Id="Rab4ad7f728ae418e" /><Relationship Type="http://schemas.openxmlformats.org/officeDocument/2006/relationships/slide" Target="/ppt/slides/slide21.xml" Id="Rbe15fb0fa8604cc3" /><Relationship Type="http://schemas.openxmlformats.org/officeDocument/2006/relationships/slide" Target="/ppt/slides/slide22.xml" Id="R2e7b560398bf4843" /><Relationship Type="http://schemas.openxmlformats.org/officeDocument/2006/relationships/slide" Target="/ppt/slides/slide23.xml" Id="Re9e71b6af2c443c5" /><Relationship Type="http://schemas.openxmlformats.org/officeDocument/2006/relationships/slide" Target="/ppt/slides/slide24.xml" Id="R414d339d3dd74354" /><Relationship Type="http://schemas.openxmlformats.org/officeDocument/2006/relationships/slide" Target="/ppt/slides/slide25.xml" Id="R7275877b59064116" /><Relationship Type="http://schemas.openxmlformats.org/officeDocument/2006/relationships/slide" Target="/ppt/slides/slide26.xml" Id="R2c226d0b5f7346fa" /><Relationship Type="http://schemas.openxmlformats.org/officeDocument/2006/relationships/slide" Target="/ppt/slides/slide27.xml" Id="R99e6e21b03a940d9" /><Relationship Type="http://schemas.openxmlformats.org/officeDocument/2006/relationships/slide" Target="/ppt/slides/slide28.xml" Id="Rbbaba185905f4fd8" /><Relationship Type="http://schemas.openxmlformats.org/officeDocument/2006/relationships/slide" Target="/ppt/slides/slide29.xml" Id="R3e23fea63d97471b" /><Relationship Type="http://schemas.openxmlformats.org/officeDocument/2006/relationships/slide" Target="/ppt/slides/slide30.xml" Id="R676d62bc2031484b" /><Relationship Type="http://schemas.openxmlformats.org/officeDocument/2006/relationships/slide" Target="/ppt/slides/slide31.xml" Id="R3eceaa6bee7d4e4b" /><Relationship Type="http://schemas.openxmlformats.org/officeDocument/2006/relationships/slide" Target="/ppt/slides/slide32.xml" Id="R04065c7b1b754836" /><Relationship Type="http://schemas.openxmlformats.org/officeDocument/2006/relationships/slide" Target="/ppt/slides/slide33.xml" Id="Rde4f13db201a4e0d" /><Relationship Type="http://schemas.openxmlformats.org/officeDocument/2006/relationships/slide" Target="/ppt/slides/slide34.xml" Id="Rb7b0ef2a2f8542e6" /><Relationship Type="http://schemas.openxmlformats.org/officeDocument/2006/relationships/slide" Target="/ppt/slides/slide35.xml" Id="R9b7c3e9cdf594bda" /><Relationship Type="http://schemas.openxmlformats.org/officeDocument/2006/relationships/slide" Target="/ppt/slides/slide36.xml" Id="Ra9ac453e6b414a9d" /><Relationship Type="http://schemas.openxmlformats.org/officeDocument/2006/relationships/slide" Target="/ppt/slides/slide37.xml" Id="Ra1b2c8b1be6449f5" /><Relationship Type="http://schemas.openxmlformats.org/officeDocument/2006/relationships/slide" Target="/ppt/slides/slide38.xml" Id="Rb330e6189f014449" /><Relationship Type="http://schemas.openxmlformats.org/officeDocument/2006/relationships/slide" Target="/ppt/slides/slide39.xml" Id="R587942f298374792" /><Relationship Type="http://schemas.openxmlformats.org/officeDocument/2006/relationships/slide" Target="/ppt/slides/slide40.xml" Id="R91f6187d777f42a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170cc47926c48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6af8a625e84e05" /><Relationship Type="http://schemas.openxmlformats.org/officeDocument/2006/relationships/notesMaster" Target="/ppt/notesMasters/notesMaster1.xml" Id="Rb6c2651f7eb84b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337765e2ac543a6" /><Relationship Type="http://schemas.openxmlformats.org/officeDocument/2006/relationships/notesMaster" Target="/ppt/notesMasters/notesMaster1.xml" Id="R4ee20a3eb9f84d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3ef77010be1426f" /><Relationship Type="http://schemas.openxmlformats.org/officeDocument/2006/relationships/notesMaster" Target="/ppt/notesMasters/notesMaster1.xml" Id="R76563014d8d2437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1a724ddc544277" /><Relationship Type="http://schemas.openxmlformats.org/officeDocument/2006/relationships/notesMaster" Target="/ppt/notesMasters/notesMaster1.xml" Id="R701de170028e46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e73313d44424210" /><Relationship Type="http://schemas.openxmlformats.org/officeDocument/2006/relationships/notesMaster" Target="/ppt/notesMasters/notesMaster1.xml" Id="Rd52e4e1434c844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c14e7386c5440c" /><Relationship Type="http://schemas.openxmlformats.org/officeDocument/2006/relationships/notesMaster" Target="/ppt/notesMasters/notesMaster1.xml" Id="R4d79db7923994a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3d4e4736464138" /><Relationship Type="http://schemas.openxmlformats.org/officeDocument/2006/relationships/notesMaster" Target="/ppt/notesMasters/notesMaster1.xml" Id="R6753eff8e9e84b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7cdae8cf224ec7" /><Relationship Type="http://schemas.openxmlformats.org/officeDocument/2006/relationships/notesMaster" Target="/ppt/notesMasters/notesMaster1.xml" Id="Rdabb6023e08f4b8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434dc3ddfb14e29" /><Relationship Type="http://schemas.openxmlformats.org/officeDocument/2006/relationships/notesMaster" Target="/ppt/notesMasters/notesMaster1.xml" Id="Rd1ca087fbccf475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96529bbc4fe4b67" /><Relationship Type="http://schemas.openxmlformats.org/officeDocument/2006/relationships/notesMaster" Target="/ppt/notesMasters/notesMaster1.xml" Id="R245654762a8a403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26f17b531ed4310" /><Relationship Type="http://schemas.openxmlformats.org/officeDocument/2006/relationships/notesMaster" Target="/ppt/notesMasters/notesMaster1.xml" Id="Rf84fed20b0fd420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df305a874cf40c6" /><Relationship Type="http://schemas.openxmlformats.org/officeDocument/2006/relationships/notesMaster" Target="/ppt/notesMasters/notesMaster1.xml" Id="R8a68fa7251cd4aa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52e927f0b4a4cfa" /><Relationship Type="http://schemas.openxmlformats.org/officeDocument/2006/relationships/notesMaster" Target="/ppt/notesMasters/notesMaster1.xml" Id="Rd0daf352ac46434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affedde1c2145ba" /><Relationship Type="http://schemas.openxmlformats.org/officeDocument/2006/relationships/notesMaster" Target="/ppt/notesMasters/notesMaster1.xml" Id="R87380a1bea604de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964f0198f36423e" /><Relationship Type="http://schemas.openxmlformats.org/officeDocument/2006/relationships/notesMaster" Target="/ppt/notesMasters/notesMaster1.xml" Id="R24b9e6917bd24b2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0d9acc4af0b4e82" /><Relationship Type="http://schemas.openxmlformats.org/officeDocument/2006/relationships/notesMaster" Target="/ppt/notesMasters/notesMaster1.xml" Id="R5ba8b1c32e184df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2c3d866f7684159" /><Relationship Type="http://schemas.openxmlformats.org/officeDocument/2006/relationships/notesMaster" Target="/ppt/notesMasters/notesMaster1.xml" Id="R532b41fdfbf747f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bc89f999f464ab8" /><Relationship Type="http://schemas.openxmlformats.org/officeDocument/2006/relationships/notesMaster" Target="/ppt/notesMasters/notesMaster1.xml" Id="R247235d6fc3646d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ad3de8becf14239" /><Relationship Type="http://schemas.openxmlformats.org/officeDocument/2006/relationships/notesMaster" Target="/ppt/notesMasters/notesMaster1.xml" Id="R9d1e45f96921451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a5aacf2fa904f87" /><Relationship Type="http://schemas.openxmlformats.org/officeDocument/2006/relationships/notesMaster" Target="/ppt/notesMasters/notesMaster1.xml" Id="R921ce2ac058048f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03063b928db41af" /><Relationship Type="http://schemas.openxmlformats.org/officeDocument/2006/relationships/notesMaster" Target="/ppt/notesMasters/notesMaster1.xml" Id="R951e36ff3feb457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843777d9cdd41f3" /><Relationship Type="http://schemas.openxmlformats.org/officeDocument/2006/relationships/notesMaster" Target="/ppt/notesMasters/notesMaster1.xml" Id="R8452f1c9497b46b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e8d20dd6cd2417c" /><Relationship Type="http://schemas.openxmlformats.org/officeDocument/2006/relationships/notesMaster" Target="/ppt/notesMasters/notesMaster1.xml" Id="R9358d097df89425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20a116674d34885" /><Relationship Type="http://schemas.openxmlformats.org/officeDocument/2006/relationships/notesMaster" Target="/ppt/notesMasters/notesMaster1.xml" Id="Rf1d8264f5c61407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d7c31690071496b" /><Relationship Type="http://schemas.openxmlformats.org/officeDocument/2006/relationships/notesMaster" Target="/ppt/notesMasters/notesMaster1.xml" Id="R2f3a316f2303476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459b50b546648e6" /><Relationship Type="http://schemas.openxmlformats.org/officeDocument/2006/relationships/notesMaster" Target="/ppt/notesMasters/notesMaster1.xml" Id="Ra8668505b5724b9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0903200a8c84841" /><Relationship Type="http://schemas.openxmlformats.org/officeDocument/2006/relationships/notesMaster" Target="/ppt/notesMasters/notesMaster1.xml" Id="R4ea1b2789a69404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d24b6e5f9f54004" /><Relationship Type="http://schemas.openxmlformats.org/officeDocument/2006/relationships/notesMaster" Target="/ppt/notesMasters/notesMaster1.xml" Id="R10ea1b9cf7354f2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318e7eee81142d9" /><Relationship Type="http://schemas.openxmlformats.org/officeDocument/2006/relationships/notesMaster" Target="/ppt/notesMasters/notesMaster1.xml" Id="Rf75fc2da5a24407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210ef574aa847cf" /><Relationship Type="http://schemas.openxmlformats.org/officeDocument/2006/relationships/notesMaster" Target="/ppt/notesMasters/notesMaster1.xml" Id="R9e93dd18d60941a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2c5d48999b2435f" /><Relationship Type="http://schemas.openxmlformats.org/officeDocument/2006/relationships/notesMaster" Target="/ppt/notesMasters/notesMaster1.xml" Id="R23d10acd2d79489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9104fc8bd964fbf" /><Relationship Type="http://schemas.openxmlformats.org/officeDocument/2006/relationships/notesMaster" Target="/ppt/notesMasters/notesMaster1.xml" Id="Rf32e3073ca28462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71f68b9f9e74849" /><Relationship Type="http://schemas.openxmlformats.org/officeDocument/2006/relationships/notesMaster" Target="/ppt/notesMasters/notesMaster1.xml" Id="Rda8f39dc54b84a6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acfe0ec5da154364" /><Relationship Type="http://schemas.openxmlformats.org/officeDocument/2006/relationships/notesMaster" Target="/ppt/notesMasters/notesMaster1.xml" Id="R8b7662b9af23458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38a020e5ef7445f" /><Relationship Type="http://schemas.openxmlformats.org/officeDocument/2006/relationships/notesMaster" Target="/ppt/notesMasters/notesMaster1.xml" Id="R063a779ec055411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fbb116e2de944a15" /><Relationship Type="http://schemas.openxmlformats.org/officeDocument/2006/relationships/notesMaster" Target="/ppt/notesMasters/notesMaster1.xml" Id="R454eba29b9f74d33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e1e328d0ece432e" /><Relationship Type="http://schemas.openxmlformats.org/officeDocument/2006/relationships/notesMaster" Target="/ppt/notesMasters/notesMaster1.xml" Id="R907be2e1208c4d5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4ce9dc0a31a47ff" /><Relationship Type="http://schemas.openxmlformats.org/officeDocument/2006/relationships/notesMaster" Target="/ppt/notesMasters/notesMaster1.xml" Id="R6d1e58ce8a174fa2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40896c4c085741de" /><Relationship Type="http://schemas.openxmlformats.org/officeDocument/2006/relationships/notesMaster" Target="/ppt/notesMasters/notesMaster1.xml" Id="R506212c871db445f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b4cbbf22423c4f22" /><Relationship Type="http://schemas.openxmlformats.org/officeDocument/2006/relationships/notesMaster" Target="/ppt/notesMasters/notesMaster1.xml" Id="R2109ada131104e1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这份完整版保留产品主线及逐版本附录。96条版本变更包含功能、规则、文档与修复，不能称为96个Bug。用户访谈和竞品实测尚未开展。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二维码对应资料入口，访问受站点权限约束。代码仓库：https://github.com/minor-quan/shishi，目前为私有。资料按版本归档，历史策略可能与现行v0.6规范不同。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来源：需求讨论中用户提供的六张校园通知、后续转专业成绩截图通知、PRD第1节。没有调查人数、调研比例或用户留存数据。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来源：需求讨论、PRD第2至4节与信息理解规范v0.6。重复的本次完成与结束系列是已定义的目标模型，不是已验收能力。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来源：174783a规则库落地、server/understanding-rules.json、understanding-prompt.md、UnderstandingValidator与ReminderPlanner。模型不负责系统权限、完成状态或直接登记提醒。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来源：需求讨论、foundation-v0.1、v0.3、v0.6、v0.7、v0.8。不得将讨论过的OCR方案写成已经上线后又被替换的架构。语音仍为待补齐入口。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依据：信息理解与提醒规范v0.6第2节。图展示核心分流，确认结果回到本地候选重建，复杂情况仍可由模型处理。没有实现的部分可靠节点先提醒不在图中宣称可用。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来源：foundation-v0.1、v0.2、v0.4、v0.5、v0.7与v0.8变更记录。基础版本用户反馈界面与通知正常，不等同于后续版本全链路验收。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来源：v0.4.1云部署、v0.4.2诊断、v0.5.1重试与截断修复、v0.8完整提前句依据修复。503可能来自多个层次，不能统称模型识别错误，也不能承诺重试后必定成功。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来源：v0.5年份推定、v0.5.1时间边界、v0.6.1中文时段、v0.7.3一致24小时表达、v0.8本地指令语义。完整跨厂商、时区和真机送达仍须验收。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来源：v0.7后台确认与批量，v0.7.2导航安全区，v0.7.3短问题、阅读投影与文字居中。4f217f2与bde823e保留界面预览和待解析状态页面。图为已有原型，不能作为真机效果证明。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来源：v0.7.1变更与StabilityTest、WorkflowRegressionTest。ACCESS_NETWORK_STATE是已定位的联网任务异常原因，不把未证明的所有退出记录都称为同一崩溃。早期真机测试中FORCE STOP记录另有边界说明。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来源：docs/stability-validation-2026-10-09.md。该工作区修复未单独打产品版本，随后合入v0.8.0重要解析器迭代。附录逐项列出11项专项修复，不将开发回归当作线上准确率。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来源：v0.7.2原策略、v0.8修正与信息理解规范v0.6。900次电脑JVM核心测量p50约0.17ms、p95约0.31ms，仅说明本地核心开销，不能冒充手机全流程耗时或总体效率提升比例。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来源：docs/local-parser-validation-2026-10-12.md、docs/device-validation-2026-09-29.md。171项0失败0跳过，服务24项通过，40个响应检查状态、数量与精确时刻。早期真机有限成功与新版尚未完成全面验收分别呈现。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后续人数均为计划，不是已经访谈或试用的人数。来源：项目推进计划、用户明确说明尚未访谈或竞品对比。附录以下开始保留全部版本记录。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依据：CHANGELOG.md，prep-v0.1 — 2026-09-29。提交 10d090b。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依据：CHANGELOG.md，prep-v0.2 — 2026-09-29。提交 a931101。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依据：CHANGELOG.md，foundation-v0.1 — 2026-09-29。提交 3dddd05。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依据：CHANGELOG.md，v0.2.0-dev — 2026-09-29。提交 b2587a5。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依据：CHANGELOG.md，v0.3.0-dev — 2026-09-29。提交 167ba68。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依据：CHANGELOG.md，规则体系与推进计划 — 2026-09-29。提交 174783a。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依据：CHANGELOG.md，v0.4.0-dev — 2026-09-29。提交 7c8df72。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依据：CHANGELOG.md，v0.4.1-dev — 2026-09-30。提交 e6ad4d0。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依据：CHANGELOG.md，v0.4.2-dev — 2026-09-30。提交 0467d9f。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依据：CHANGELOG.md，v0.5.0-dev — 2026-09-30。提交 f47fd7c。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依据：CHANGELOG.md，v0.5.0-dev — 2026-09-30。提交 f47fd7c。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依据：CHANGELOG.md，v0.5.1-dev — 2026-10-06。提交 f9bd381。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依据：CHANGELOG.md，v0.6.0-dev — 2026-10-06。提交 36f3d21。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依据：CHANGELOG.md，v0.6.1-dev — 2026-10-07。提交 b7d1070。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依据：CHANGELOG.md，v0.7.0-dev — 2026-10-07。提交 40c435f。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依据：CHANGELOG.md，v0.7.1-dev — 2026-10-08。提交 b52b873。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依据：CHANGELOG.md，v0.7.1-dev — 2026-10-08。提交 b52b873。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依据：CHANGELOG.md，v0.7.2-dev — 2026-10-09。提交 68b229c。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依据：CHANGELOG.md，v0.7.3-dev — 2026-10-09。提交 4963fd8。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依据：CHANGELOG.md，v0.8.0-dev — 2026-10-12。提交 5ca9942。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依据：CHANGELOG.md，v0.8.0-dev — 2026-10-12。提交 5ca9942。 本页逐条保留该阶段的全部变更，其中包含功能、文档、策略和修复，不把每一条都称为Bug。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来源：docs/stability-validation-2026-10-09.md复现与修复表，逐项保留11条专项修复。不得因消除重复提问而放行真实歧义。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来源：docs/stability-validation-2026-10-09.md复现与修复表，逐项保留11条专项修复。不得因消除重复提问而放行真实歧义。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来源：docs/stability-validation-2026-10-09.md复现与修复表，逐项保留11条专项修复。不得因消除重复提问而放行真实歧义。</a:t>
            </a:r>
          </a:p>
          <a:p xmlns:a="http://schemas.openxmlformats.org/drawingml/2006/main">
            <a:r>
              <a:t>资料口径：用户需求讨论、版本变更记录与项目文档。Git基线5ca9942，资料整理于2026-10-15。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e06aeaee724b2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0e34da77c04d1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fa03d56cea4c4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73561ea40944d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31d7a450b8493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87f1e7f4cb4f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35F96D-642B-4586-9D29-BA3A80BB05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7F34409-CF3D-47F5-9F04-1FF0B633582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4A05066-B660-4203-901C-CBC2BB12E7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AC846E-BB38-4A4D-A864-55AF865EE2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48A5538-7326-43A6-AAE5-8260C73D596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9BB366A-8560-4E49-BA03-493047E457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BB10B6-AD15-4769-90B2-C4766077E4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419DB64-0E19-430C-9811-8B5886428D0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F6ACB5A-7492-49D7-860A-732BE82F63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F18A1D9-1849-4B0E-8B96-6DD33DB39FF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70c544305c4fc9" /><Relationship Type="http://schemas.openxmlformats.org/officeDocument/2006/relationships/slideLayout" Target="/ppt/slideLayouts/slideLayout1.xml" Id="R53b381b3d36f42e3" /><Relationship Type="http://schemas.openxmlformats.org/officeDocument/2006/relationships/slideLayout" Target="/ppt/slideLayouts/slideLayout2.xml" Id="Re8090149aaac4046" /><Relationship Type="http://schemas.openxmlformats.org/officeDocument/2006/relationships/slideLayout" Target="/ppt/slideLayouts/slideLayout3.xml" Id="R83e7762644d94245" /><Relationship Type="http://schemas.openxmlformats.org/officeDocument/2006/relationships/slideLayout" Target="/ppt/slideLayouts/slideLayout4.xml" Id="R0f6ccab8db4842df" /><Relationship Type="http://schemas.openxmlformats.org/officeDocument/2006/relationships/slideLayout" Target="/ppt/slideLayouts/slideLayout5.xml" Id="R0210e8e2e6b14fe1" /><Relationship Type="http://schemas.openxmlformats.org/officeDocument/2006/relationships/slideLayout" Target="/ppt/slideLayouts/slideLayout6.xml" Id="Raf00711e834f48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b381b3d36f42e3"/>
    <p:sldLayoutId xmlns:r="http://schemas.openxmlformats.org/officeDocument/2006/relationships" id="2147483650" r:id="Re8090149aaac4046"/>
    <p:sldLayoutId xmlns:r="http://schemas.openxmlformats.org/officeDocument/2006/relationships" id="2147483651" r:id="R83e7762644d94245"/>
    <p:sldLayoutId xmlns:r="http://schemas.openxmlformats.org/officeDocument/2006/relationships" id="2147483652" r:id="R0f6ccab8db4842df"/>
    <p:sldLayoutId xmlns:r="http://schemas.openxmlformats.org/officeDocument/2006/relationships" id="2147483653" r:id="R0210e8e2e6b14fe1"/>
    <p:sldLayoutId xmlns:r="http://schemas.openxmlformats.org/officeDocument/2006/relationships" id="2147483654" r:id="Raf00711e834f48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da952f349641e8" /><Relationship Type="http://schemas.openxmlformats.org/officeDocument/2006/relationships/notesSlide" Target="/ppt/notesSlides/notesSlide1.xml" Id="Rfd45dea8bfa341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9fbad0b3ea45b7" /><Relationship Type="http://schemas.openxmlformats.org/officeDocument/2006/relationships/image" Target="/ppt/media/image.png" Id="R5a66b2e5ccc54b96" /><Relationship Type="http://schemas.openxmlformats.org/officeDocument/2006/relationships/notesSlide" Target="/ppt/notesSlides/notesSlide2.xml" Id="R9c021f7186b141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710aa704514102" /><Relationship Type="http://schemas.openxmlformats.org/officeDocument/2006/relationships/notesSlide" Target="/ppt/notesSlides/notesSlide3.xml" Id="R3f4d90c116344c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a798e4eaac4ae0" /><Relationship Type="http://schemas.openxmlformats.org/officeDocument/2006/relationships/notesSlide" Target="/ppt/notesSlides/notesSlide4.xml" Id="Rb3546784d39342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92db4741784426" /><Relationship Type="http://schemas.openxmlformats.org/officeDocument/2006/relationships/notesSlide" Target="/ppt/notesSlides/notesSlide5.xml" Id="R1452526195bd4d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b8fcaf36a345ac" /><Relationship Type="http://schemas.openxmlformats.org/officeDocument/2006/relationships/notesSlide" Target="/ppt/notesSlides/notesSlide6.xml" Id="Re9e3e7237f944ee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2a13e64e4a4f8f" /><Relationship Type="http://schemas.openxmlformats.org/officeDocument/2006/relationships/notesSlide" Target="/ppt/notesSlides/notesSlide7.xml" Id="Rd5d82f3afc8144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21ede25cf045aa" /><Relationship Type="http://schemas.openxmlformats.org/officeDocument/2006/relationships/notesSlide" Target="/ppt/notesSlides/notesSlide8.xml" Id="R6279362b0cb1432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7a3bff0cf34030" /><Relationship Type="http://schemas.openxmlformats.org/officeDocument/2006/relationships/notesSlide" Target="/ppt/notesSlides/notesSlide9.xml" Id="R764baeb8262f41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a554d9f4ec4f4b" /><Relationship Type="http://schemas.openxmlformats.org/officeDocument/2006/relationships/notesSlide" Target="/ppt/notesSlides/notesSlide10.xml" Id="R7d5cdd0ad72a400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d7f2a42e1f40b8" /><Relationship Type="http://schemas.openxmlformats.org/officeDocument/2006/relationships/image" Target="/ppt/media/image2.png" Id="R44a88859c722414f" /><Relationship Type="http://schemas.openxmlformats.org/officeDocument/2006/relationships/notesSlide" Target="/ppt/notesSlides/notesSlide11.xml" Id="R0cbff88f799044a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386b0e2cc049ac" /><Relationship Type="http://schemas.openxmlformats.org/officeDocument/2006/relationships/notesSlide" Target="/ppt/notesSlides/notesSlide12.xml" Id="R4e7097988abb4f9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ae8f3947c84e58" /><Relationship Type="http://schemas.openxmlformats.org/officeDocument/2006/relationships/notesSlide" Target="/ppt/notesSlides/notesSlide13.xml" Id="R54ee91aa54944ec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f84a14c2784a09" /><Relationship Type="http://schemas.openxmlformats.org/officeDocument/2006/relationships/notesSlide" Target="/ppt/notesSlides/notesSlide14.xml" Id="R2c51afcdc608426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f1cd2221fa41d1" /><Relationship Type="http://schemas.openxmlformats.org/officeDocument/2006/relationships/notesSlide" Target="/ppt/notesSlides/notesSlide15.xml" Id="Rd6f2571f716d481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db8e899be64235" /><Relationship Type="http://schemas.openxmlformats.org/officeDocument/2006/relationships/notesSlide" Target="/ppt/notesSlides/notesSlide16.xml" Id="R9d21285115cd482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4ffcb7f2aa4499" /><Relationship Type="http://schemas.openxmlformats.org/officeDocument/2006/relationships/notesSlide" Target="/ppt/notesSlides/notesSlide17.xml" Id="Rcb9586a1e52d426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9738d3f99a489e" /><Relationship Type="http://schemas.openxmlformats.org/officeDocument/2006/relationships/notesSlide" Target="/ppt/notesSlides/notesSlide18.xml" Id="Ra15eb37db8c74db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be01cda3a040e2" /><Relationship Type="http://schemas.openxmlformats.org/officeDocument/2006/relationships/notesSlide" Target="/ppt/notesSlides/notesSlide19.xml" Id="R9fc4ed23e51e4f1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91ce76c077417b" /><Relationship Type="http://schemas.openxmlformats.org/officeDocument/2006/relationships/notesSlide" Target="/ppt/notesSlides/notesSlide20.xml" Id="R0a456f928f444d4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241de2c0ba4cc0" /><Relationship Type="http://schemas.openxmlformats.org/officeDocument/2006/relationships/notesSlide" Target="/ppt/notesSlides/notesSlide21.xml" Id="Re3a7916c80b84fe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bec26570bc47a7" /><Relationship Type="http://schemas.openxmlformats.org/officeDocument/2006/relationships/notesSlide" Target="/ppt/notesSlides/notesSlide22.xml" Id="Rda620b3257ea47e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8c55f7970a456f" /><Relationship Type="http://schemas.openxmlformats.org/officeDocument/2006/relationships/notesSlide" Target="/ppt/notesSlides/notesSlide23.xml" Id="Rd00fafc0a575471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85215b4c87472c" /><Relationship Type="http://schemas.openxmlformats.org/officeDocument/2006/relationships/notesSlide" Target="/ppt/notesSlides/notesSlide24.xml" Id="R37af5843719c4b9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8504924b69488d" /><Relationship Type="http://schemas.openxmlformats.org/officeDocument/2006/relationships/notesSlide" Target="/ppt/notesSlides/notesSlide25.xml" Id="Rcb99fb7dbc704e7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df7d78f68b453a" /><Relationship Type="http://schemas.openxmlformats.org/officeDocument/2006/relationships/notesSlide" Target="/ppt/notesSlides/notesSlide26.xml" Id="Ra62a395a3c734ff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b0a446419d49c3" /><Relationship Type="http://schemas.openxmlformats.org/officeDocument/2006/relationships/notesSlide" Target="/ppt/notesSlides/notesSlide27.xml" Id="R72561d3197b441b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7e005814e943d5" /><Relationship Type="http://schemas.openxmlformats.org/officeDocument/2006/relationships/notesSlide" Target="/ppt/notesSlides/notesSlide28.xml" Id="R70b45b671b7f463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5ce861685a4f90" /><Relationship Type="http://schemas.openxmlformats.org/officeDocument/2006/relationships/notesSlide" Target="/ppt/notesSlides/notesSlide29.xml" Id="R89db1a893c36447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65f38dbd4845ca" /><Relationship Type="http://schemas.openxmlformats.org/officeDocument/2006/relationships/notesSlide" Target="/ppt/notesSlides/notesSlide30.xml" Id="R94ec3719488b4bb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d644632ccb434f" /><Relationship Type="http://schemas.openxmlformats.org/officeDocument/2006/relationships/notesSlide" Target="/ppt/notesSlides/notesSlide31.xml" Id="Rec1ab3006814410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3540582abf4cb5" /><Relationship Type="http://schemas.openxmlformats.org/officeDocument/2006/relationships/notesSlide" Target="/ppt/notesSlides/notesSlide32.xml" Id="Rccddcd0bce36420e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6f6eabba1943a1" /><Relationship Type="http://schemas.openxmlformats.org/officeDocument/2006/relationships/notesSlide" Target="/ppt/notesSlides/notesSlide33.xml" Id="R9037ee4d5f2a4e4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3a6c1fd31d43b8" /><Relationship Type="http://schemas.openxmlformats.org/officeDocument/2006/relationships/notesSlide" Target="/ppt/notesSlides/notesSlide34.xml" Id="Ra0b9c75d8e8b4a0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94d8db2708456a" /><Relationship Type="http://schemas.openxmlformats.org/officeDocument/2006/relationships/notesSlide" Target="/ppt/notesSlides/notesSlide35.xml" Id="R32278151faa0434e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770cdc91c14d2e" /><Relationship Type="http://schemas.openxmlformats.org/officeDocument/2006/relationships/notesSlide" Target="/ppt/notesSlides/notesSlide36.xml" Id="R0c3d1a8568994af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bf79ae514142ca" /><Relationship Type="http://schemas.openxmlformats.org/officeDocument/2006/relationships/notesSlide" Target="/ppt/notesSlides/notesSlide37.xml" Id="Rf8573d41704f4b65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de5cf62d9f464d" /><Relationship Type="http://schemas.openxmlformats.org/officeDocument/2006/relationships/notesSlide" Target="/ppt/notesSlides/notesSlide38.xml" Id="R24ccaf7b36864b7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556821e97f4380" /><Relationship Type="http://schemas.openxmlformats.org/officeDocument/2006/relationships/notesSlide" Target="/ppt/notesSlides/notesSlide39.xml" Id="R5acd38e9219c44a7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70142cc44140f9" /><Relationship Type="http://schemas.openxmlformats.org/officeDocument/2006/relationships/notesSlide" Target="/ppt/notesSlides/notesSlide40.xml" Id="R96da046ee1e94cf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F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拾时">
            <a:extLst xmlns:a="http://schemas.openxmlformats.org/drawingml/2006/main">
              <a:ext uri="{FF2B5EF4-FFF2-40B4-BE49-F238E27FC236}">
                <a16:creationId xmlns:a16="http://schemas.microsoft.com/office/drawing/2014/main" id="{54CBFF60-F085-4E3E-B1A8-59FF600B9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104900"/>
            <a:ext cx="11430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拾时</a:t>
            </a:r>
          </a:p>
        </p:txBody>
      </p:sp>
      <p:sp>
        <p:nvSpPr>
          <p:cNvPr id="2" name="产品全过程复盘">
            <a:extLst xmlns:a="http://schemas.openxmlformats.org/drawingml/2006/main">
              <a:ext uri="{FF2B5EF4-FFF2-40B4-BE49-F238E27FC236}">
                <a16:creationId xmlns:a16="http://schemas.microsoft.com/office/drawing/2014/main" id="{552793AE-F252-40F9-85A1-432E0A58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52750"/>
            <a:ext cx="12858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0">
                <a:solidFill>
                  <a:srgbClr val="E2EBE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0">
                <a:solidFill>
                  <a:srgbClr val="E2EB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0">
                <a:solidFill>
                  <a:srgbClr val="E2EBE2"/>
                </a:solidFill>
                <a:latin typeface="Microsoft YaHei"/>
                <a:ea typeface="Microsoft YaHei"/>
                <a:cs typeface="Microsoft YaHei"/>
              </a:rPr>
              <a:t>产品全过程复盘</a:t>
            </a:r>
          </a:p>
        </p:txBody>
      </p:sp>
      <p:sp>
        <p:nvSpPr>
          <p:cNvPr id="3" name="需求收敛、链路演变、问题修复与验证证据">
            <a:extLst xmlns:a="http://schemas.openxmlformats.org/drawingml/2006/main">
              <a:ext uri="{FF2B5EF4-FFF2-40B4-BE49-F238E27FC236}">
                <a16:creationId xmlns:a16="http://schemas.microsoft.com/office/drawing/2014/main" id="{20D54832-4515-4FE0-933E-A11F7F474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48125"/>
            <a:ext cx="12954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BCD2C1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0">
                <a:solidFill>
                  <a:srgbClr val="BCD2C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BCD2C1"/>
                </a:solidFill>
                <a:latin typeface="Microsoft YaHei"/>
                <a:ea typeface="Microsoft YaHei"/>
                <a:cs typeface="Microsoft YaHei"/>
              </a:rPr>
              <a:t>需求收敛、链路演变、问题修复与验证证据</a:t>
            </a:r>
          </a:p>
        </p:txBody>
      </p:sp>
      <p:sp>
        <p:nvSpPr>
          <p:cNvPr id="4" name="权静岩">
            <a:extLst xmlns:a="http://schemas.openxmlformats.org/drawingml/2006/main">
              <a:ext uri="{FF2B5EF4-FFF2-40B4-BE49-F238E27FC236}">
                <a16:creationId xmlns:a16="http://schemas.microsoft.com/office/drawing/2014/main" id="{3BFF6032-D65B-4C7E-B993-72CB8DCC0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62675"/>
            <a:ext cx="619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权静岩</a:t>
            </a:r>
          </a:p>
        </p:txBody>
      </p:sp>
      <p:sp>
        <p:nvSpPr>
          <p:cNvPr id="5" name="个人项目，负责产品设计、规则与验收，AI辅助">
            <a:extLst xmlns:a="http://schemas.openxmlformats.org/drawingml/2006/main">
              <a:ext uri="{FF2B5EF4-FFF2-40B4-BE49-F238E27FC236}">
                <a16:creationId xmlns:a16="http://schemas.microsoft.com/office/drawing/2014/main" id="{478AB10E-3718-44E3-93D8-EBC2445E8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819900"/>
            <a:ext cx="1333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2EBE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E2EB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E2EBE2"/>
                </a:solidFill>
                <a:latin typeface="Microsoft YaHei"/>
                <a:ea typeface="Microsoft YaHei"/>
                <a:cs typeface="Microsoft YaHei"/>
              </a:rPr>
              <a:t>个人项目，负责产品设计、规则与验收，AI辅助实现</a:t>
            </a:r>
          </a:p>
        </p:txBody>
      </p:sp>
      <p:sp>
        <p:nvSpPr>
          <p:cNvPr id="6" name="2026.09 至今     当前可运行版本">
            <a:extLst xmlns:a="http://schemas.openxmlformats.org/drawingml/2006/main">
              <a:ext uri="{FF2B5EF4-FFF2-40B4-BE49-F238E27FC236}">
                <a16:creationId xmlns:a16="http://schemas.microsoft.com/office/drawing/2014/main" id="{9F791C35-A4E7-40D5-956C-F61C8C4A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7620000"/>
            <a:ext cx="1333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CD2C1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725" b="0">
                <a:solidFill>
                  <a:srgbClr val="BCD2C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CD2C1"/>
                </a:solidFill>
                <a:latin typeface="Microsoft YaHei"/>
                <a:ea typeface="Microsoft YaHei"/>
                <a:cs typeface="Microsoft YaHei"/>
              </a:rPr>
              <a:t>2026.09 至今     当前可运行版本 v0.8.0-dev</a:t>
            </a:r>
          </a:p>
        </p:txBody>
      </p:sp>
    </p:spTree>
    <p:extLst>
      <p:ext uri="{BB962C8B-B14F-4D97-AF65-F5344CB8AC3E}">
        <p14:creationId xmlns:p14="http://schemas.microsoft.com/office/powerpoint/2010/main" val="19220692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资料结构与阅读路径">
            <a:extLst xmlns:a="http://schemas.openxmlformats.org/drawingml/2006/main">
              <a:ext uri="{FF2B5EF4-FFF2-40B4-BE49-F238E27FC236}">
                <a16:creationId xmlns:a16="http://schemas.microsoft.com/office/drawing/2014/main" id="{375E33FB-21F7-4858-A668-58F2805CA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资料结构与阅读路径</a:t>
            </a:r>
          </a:p>
        </p:txBody>
      </p:sp>
      <p:sp>
        <p:nvSpPr>
          <p:cNvPr id="2" name="正文解释产品判断，附录逐条保留有记录的变更与">
            <a:extLst xmlns:a="http://schemas.openxmlformats.org/drawingml/2006/main">
              <a:ext uri="{FF2B5EF4-FFF2-40B4-BE49-F238E27FC236}">
                <a16:creationId xmlns:a16="http://schemas.microsoft.com/office/drawing/2014/main" id="{22CBD952-69CD-4D4B-BF52-37F3438B3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正文解释产品判断，附录逐条保留有记录的变更与专项修复</a:t>
            </a:r>
          </a:p>
        </p:txBody>
      </p:sp>
      <p:sp>
        <p:nvSpPr>
          <p:cNvPr id="3" name="02">
            <a:extLst xmlns:a="http://schemas.openxmlformats.org/drawingml/2006/main">
              <a:ext uri="{FF2B5EF4-FFF2-40B4-BE49-F238E27FC236}">
                <a16:creationId xmlns:a16="http://schemas.microsoft.com/office/drawing/2014/main" id="{93BF782D-3136-4172-A3CA-76D1835BD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产品主线">
            <a:extLst xmlns:a="http://schemas.openxmlformats.org/drawingml/2006/main">
              <a:ext uri="{FF2B5EF4-FFF2-40B4-BE49-F238E27FC236}">
                <a16:creationId xmlns:a16="http://schemas.microsoft.com/office/drawing/2014/main" id="{B4D12A74-7A87-48CC-A300-23FCD55B8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81250"/>
            <a:ext cx="914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产品主线</a:t>
            </a:r>
          </a:p>
        </p:txBody>
      </p:sp>
      <p:sp>
        <p:nvSpPr>
          <p:cNvPr id="5" name="先看需求、范围和理解链路，再看交互、稳定性与">
            <a:extLst xmlns:a="http://schemas.openxmlformats.org/drawingml/2006/main">
              <a:ext uri="{FF2B5EF4-FFF2-40B4-BE49-F238E27FC236}">
                <a16:creationId xmlns:a16="http://schemas.microsoft.com/office/drawing/2014/main" id="{9FF8C8EF-75A0-4DC3-A38B-47D3A00B6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71800"/>
            <a:ext cx="9144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先看需求、范围和理解链路，再看交互、稳定性与验证。</a:t>
            </a:r>
          </a:p>
        </p:txBody>
      </p:sp>
      <p:sp>
        <p:nvSpPr>
          <p:cNvPr id="6" name="逐项修复附录">
            <a:extLst xmlns:a="http://schemas.openxmlformats.org/drawingml/2006/main">
              <a:ext uri="{FF2B5EF4-FFF2-40B4-BE49-F238E27FC236}">
                <a16:creationId xmlns:a16="http://schemas.microsoft.com/office/drawing/2014/main" id="{F6ABCEBE-A28E-4B17-AF89-4BC4CA3E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48150"/>
            <a:ext cx="914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逐项修复附录</a:t>
            </a:r>
          </a:p>
        </p:txBody>
      </p:sp>
      <p:sp>
        <p:nvSpPr>
          <p:cNvPr id="7" name="18个版本阶段的96条变更，另列11项补充闭">
            <a:extLst xmlns:a="http://schemas.openxmlformats.org/drawingml/2006/main">
              <a:ext uri="{FF2B5EF4-FFF2-40B4-BE49-F238E27FC236}">
                <a16:creationId xmlns:a16="http://schemas.microsoft.com/office/drawing/2014/main" id="{DC7583C7-CA77-48E4-A01E-0A4C2BEAB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38700"/>
            <a:ext cx="9144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18个版本阶段的96条变更，另列11项补充闭环修复。每个阶段标注提交与依据。</a:t>
            </a:r>
          </a:p>
        </p:txBody>
      </p:sp>
      <p:sp>
        <p:nvSpPr>
          <p:cNvPr id="8" name="配套资料">
            <a:extLst xmlns:a="http://schemas.openxmlformats.org/drawingml/2006/main">
              <a:ext uri="{FF2B5EF4-FFF2-40B4-BE49-F238E27FC236}">
                <a16:creationId xmlns:a16="http://schemas.microsoft.com/office/drawing/2014/main" id="{B942C5C4-0365-4532-A8C9-955DC0E3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53150"/>
            <a:ext cx="914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配套资料</a:t>
            </a:r>
          </a:p>
        </p:txBody>
      </p:sp>
      <p:sp>
        <p:nvSpPr>
          <p:cNvPr id="9" name="入口集中提供讲解视频、PRD、理解规范、验证">
            <a:extLst xmlns:a="http://schemas.openxmlformats.org/drawingml/2006/main">
              <a:ext uri="{FF2B5EF4-FFF2-40B4-BE49-F238E27FC236}">
                <a16:creationId xmlns:a16="http://schemas.microsoft.com/office/drawing/2014/main" id="{4BCD7605-242B-4508-B245-71A610A0F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743700"/>
            <a:ext cx="9144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入口集中提供讲解视频、PRD、理解规范、验证记录与版本历史。源码仓库保持私有，访问需授权。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8C091B-F7B0-4EE0-AC6B-F6513BF99F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66b2e5ccc54b96"/>
          <a:stretch xmlns:a="http://schemas.openxmlformats.org/drawingml/2006/main"/>
        </p:blipFill>
        <p:spPr>
          <a:xfrm xmlns:a="http://schemas.openxmlformats.org/drawingml/2006/main">
            <a:off x="11096625" y="2647950"/>
            <a:ext cx="3028950" cy="3028950"/>
          </a:xfrm>
          <a:prstGeom xmlns:a="http://schemas.openxmlformats.org/drawingml/2006/main" prst="rect">
            <a:avLst/>
          </a:prstGeom>
        </p:spPr>
      </p:pic>
      <p:sp>
        <p:nvSpPr>
          <p:cNvPr id="11" name="项目资料入口">
            <a:extLst xmlns:a="http://schemas.openxmlformats.org/drawingml/2006/main">
              <a:ext uri="{FF2B5EF4-FFF2-40B4-BE49-F238E27FC236}">
                <a16:creationId xmlns:a16="http://schemas.microsoft.com/office/drawing/2014/main" id="{FC69ADD6-99DD-47D7-B9AD-2C83A660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5943600"/>
            <a:ext cx="3028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20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项目资料入口</a:t>
            </a:r>
          </a:p>
        </p:txBody>
      </p:sp>
      <p:sp>
        <p:nvSpPr>
          <p:cNvPr id="12" name="含原型演示与文档快照">
            <a:extLst xmlns:a="http://schemas.openxmlformats.org/drawingml/2006/main">
              <a:ext uri="{FF2B5EF4-FFF2-40B4-BE49-F238E27FC236}">
                <a16:creationId xmlns:a16="http://schemas.microsoft.com/office/drawing/2014/main" id="{D28A8EA0-90B5-44F1-B43C-86B30671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3981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7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含原型演示与文档快照</a:t>
            </a:r>
          </a:p>
        </p:txBody>
      </p:sp>
    </p:spTree>
    <p:extLst>
      <p:ext uri="{BB962C8B-B14F-4D97-AF65-F5344CB8AC3E}">
        <p14:creationId xmlns:p14="http://schemas.microsoft.com/office/powerpoint/2010/main" val="14767417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最初需求与样本分析">
            <a:extLst xmlns:a="http://schemas.openxmlformats.org/drawingml/2006/main">
              <a:ext uri="{FF2B5EF4-FFF2-40B4-BE49-F238E27FC236}">
                <a16:creationId xmlns:a16="http://schemas.microsoft.com/office/drawing/2014/main" id="{7BE0269F-BBCA-4BF2-B806-24C944548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最初需求与样本分析</a:t>
            </a:r>
          </a:p>
        </p:txBody>
      </p:sp>
      <p:sp>
        <p:nvSpPr>
          <p:cNvPr id="2" name="起点是通知整理的个人场景，证据为初始6张通知">
            <a:extLst xmlns:a="http://schemas.openxmlformats.org/drawingml/2006/main">
              <a:ext uri="{FF2B5EF4-FFF2-40B4-BE49-F238E27FC236}">
                <a16:creationId xmlns:a16="http://schemas.microsoft.com/office/drawing/2014/main" id="{67C14059-13EA-4833-BB39-FD2D92734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起点是通知整理的个人场景，证据为初始6张通知及后续自测反馈</a:t>
            </a:r>
          </a:p>
        </p:txBody>
      </p:sp>
      <p:sp>
        <p:nvSpPr>
          <p:cNvPr id="3" name="03">
            <a:extLst xmlns:a="http://schemas.openxmlformats.org/drawingml/2006/main">
              <a:ext uri="{FF2B5EF4-FFF2-40B4-BE49-F238E27FC236}">
                <a16:creationId xmlns:a16="http://schemas.microsoft.com/office/drawing/2014/main" id="{5D44FC08-3171-4BEC-9BE5-9D088F069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通知节选">
            <a:extLst xmlns:a="http://schemas.openxmlformats.org/drawingml/2006/main">
              <a:ext uri="{FF2B5EF4-FFF2-40B4-BE49-F238E27FC236}">
                <a16:creationId xmlns:a16="http://schemas.microsoft.com/office/drawing/2014/main" id="{8967569E-BE8C-4556-9295-10238260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86000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75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通知节选</a:t>
            </a:r>
          </a:p>
        </p:txBody>
      </p:sp>
      <p:sp>
        <p:nvSpPr>
          <p:cNvPr id="5" name="请登录成绩系统，提交全部成绩截图。&#10;截图须全">
            <a:extLst xmlns:a="http://schemas.openxmlformats.org/drawingml/2006/main">
              <a:ext uri="{FF2B5EF4-FFF2-40B4-BE49-F238E27FC236}">
                <a16:creationId xmlns:a16="http://schemas.microsoft.com/office/drawing/2014/main" id="{0FCD804D-26EA-4EE6-B2CD-98A0AF93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05125"/>
            <a:ext cx="6191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50000"/>
              </a:lnSpc>
              <a:buNone/>
              <a:def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请登录成绩系统，提交全部成绩截图。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截图须全屏并显示本人姓名。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截止：明晚20:00前。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形式：压缩包，命名“学号-姓名”。</a:t>
            </a:r>
          </a:p>
        </p:txBody>
      </p:sp>
      <p:sp>
        <p:nvSpPr>
          <p:cNvPr id="6" name="节选已概述并去除身份信息。&#10;样本分析不等于用">
            <a:extLst xmlns:a="http://schemas.openxmlformats.org/drawingml/2006/main">
              <a:ext uri="{FF2B5EF4-FFF2-40B4-BE49-F238E27FC236}">
                <a16:creationId xmlns:a16="http://schemas.microsoft.com/office/drawing/2014/main" id="{1181ADBC-4A0F-47C9-9A49-69281F311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62650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节选已概述并去除身份信息。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样本分析不等于用户访谈或市场需求验证。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59B34E-F8BE-42E9-ABF1-774EA4A09827}"/>
              </a:ext>
            </a:extLst>
          </p:cNvPr>
          <p:cNvGraphicFramePr/>
          <p:nvPr/>
        </p:nvGraphicFramePr>
        <p:xfrm>
          <a:off xmlns:a="http://schemas.openxmlformats.org/drawingml/2006/main" x="7677150" y="2381250"/>
          <a:ext xmlns:a="http://schemas.openxmlformats.org/drawingml/2006/main" cx="6762750" cy="4572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952750"/>
                <a:gridCol w="3810000"/>
              </a:tblGrid>
              <a:tr h="9144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样本中的结构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产生的需求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9144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一个事项与多条细则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整件事管理，细则独立展示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仅开始、仅截止或窗口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时间节点允许缺省，不补造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9144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相对日期与截图杂讯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识别来源、主体和日期依据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没有时间的记录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保留为待办或独立笔记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</a:tbl>
          </a:graphicData>
        </a:graphic>
      </p:graphicFrame>
      <p:sp>
        <p:nvSpPr>
          <p:cNvPr id="8" name="最初假设：减少手工整理和录入步骤，能让用户更">
            <a:extLst xmlns:a="http://schemas.openxmlformats.org/drawingml/2006/main">
              <a:ext uri="{FF2B5EF4-FFF2-40B4-BE49-F238E27FC236}">
                <a16:creationId xmlns:a16="http://schemas.microsoft.com/office/drawing/2014/main" id="{CE867D08-7467-4E98-91D1-7B7B75A0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477125"/>
            <a:ext cx="1323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最初假设：减少手工整理和录入步骤，能让用户更愿意保存并处理通知。</a:t>
            </a:r>
          </a:p>
        </p:txBody>
      </p:sp>
    </p:spTree>
    <p:extLst>
      <p:ext uri="{BB962C8B-B14F-4D97-AF65-F5344CB8AC3E}">
        <p14:creationId xmlns:p14="http://schemas.microsoft.com/office/powerpoint/2010/main" val="12899460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需求收敛与产品边界">
            <a:extLst xmlns:a="http://schemas.openxmlformats.org/drawingml/2006/main">
              <a:ext uri="{FF2B5EF4-FFF2-40B4-BE49-F238E27FC236}">
                <a16:creationId xmlns:a16="http://schemas.microsoft.com/office/drawing/2014/main" id="{52B2095A-4526-465A-9B27-74F979D4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需求收敛与产品边界</a:t>
            </a:r>
          </a:p>
        </p:txBody>
      </p:sp>
      <p:sp>
        <p:nvSpPr>
          <p:cNvPr id="2" name="用户主动交入信息，应用安静地完成整理和通知">
            <a:extLst xmlns:a="http://schemas.openxmlformats.org/drawingml/2006/main">
              <a:ext uri="{FF2B5EF4-FFF2-40B4-BE49-F238E27FC236}">
                <a16:creationId xmlns:a16="http://schemas.microsoft.com/office/drawing/2014/main" id="{8DE49AB4-3745-40C8-B1C4-DD21AB736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用户主动交入信息，应用安静地完成整理和通知</a:t>
            </a:r>
          </a:p>
        </p:txBody>
      </p:sp>
      <p:sp>
        <p:nvSpPr>
          <p:cNvPr id="3" name="04">
            <a:extLst xmlns:a="http://schemas.openxmlformats.org/drawingml/2006/main">
              <a:ext uri="{FF2B5EF4-FFF2-40B4-BE49-F238E27FC236}">
                <a16:creationId xmlns:a16="http://schemas.microsoft.com/office/drawing/2014/main" id="{77D40895-16FB-4935-A1B2-0843D628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日程与笔记分开">
            <a:extLst xmlns:a="http://schemas.openxmlformats.org/drawingml/2006/main">
              <a:ext uri="{FF2B5EF4-FFF2-40B4-BE49-F238E27FC236}">
                <a16:creationId xmlns:a16="http://schemas.microsoft.com/office/drawing/2014/main" id="{1EF4CC9A-1FCD-4D4C-822F-867B7A19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28875"/>
            <a:ext cx="638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日程与笔记分开</a:t>
            </a:r>
          </a:p>
        </p:txBody>
      </p:sp>
      <p:sp>
        <p:nvSpPr>
          <p:cNvPr id="5" name="日程入口表达整理与安排意图。笔记单独收集文字">
            <a:extLst xmlns:a="http://schemas.openxmlformats.org/drawingml/2006/main">
              <a:ext uri="{FF2B5EF4-FFF2-40B4-BE49-F238E27FC236}">
                <a16:creationId xmlns:a16="http://schemas.microsoft.com/office/drawing/2014/main" id="{DC5450D8-19B1-4C94-8DCD-ED192EDA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19425"/>
            <a:ext cx="6381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日程入口表达整理与安排意图。笔记单独收集文字、图片和网址。</a:t>
            </a:r>
          </a:p>
        </p:txBody>
      </p:sp>
      <p:sp>
        <p:nvSpPr>
          <p:cNvPr id="6" name="只确认关键歧义">
            <a:extLst xmlns:a="http://schemas.openxmlformats.org/drawingml/2006/main">
              <a:ext uri="{FF2B5EF4-FFF2-40B4-BE49-F238E27FC236}">
                <a16:creationId xmlns:a16="http://schemas.microsoft.com/office/drawing/2014/main" id="{2360C5BE-5C74-4090-A573-334DFEA5B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24375"/>
            <a:ext cx="638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只确认关键歧义</a:t>
            </a:r>
          </a:p>
        </p:txBody>
      </p:sp>
      <p:sp>
        <p:nvSpPr>
          <p:cNvPr id="7" name="明确内容自动创建。身份、主事项或时间无法判断">
            <a:extLst xmlns:a="http://schemas.openxmlformats.org/drawingml/2006/main">
              <a:ext uri="{FF2B5EF4-FFF2-40B4-BE49-F238E27FC236}">
                <a16:creationId xmlns:a16="http://schemas.microsoft.com/office/drawing/2014/main" id="{E8CE9A79-F735-4E88-A1BC-D64A21FC0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14925"/>
            <a:ext cx="6381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明确内容自动创建。身份、主事项或时间无法判断时才选择或补充。</a:t>
            </a:r>
          </a:p>
        </p:txBody>
      </p:sp>
      <p:sp>
        <p:nvSpPr>
          <p:cNvPr id="8" name="普通系统通知">
            <a:extLst xmlns:a="http://schemas.openxmlformats.org/drawingml/2006/main">
              <a:ext uri="{FF2B5EF4-FFF2-40B4-BE49-F238E27FC236}">
                <a16:creationId xmlns:a16="http://schemas.microsoft.com/office/drawing/2014/main" id="{381D8E5F-7016-4C19-8324-E316C01FB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428875"/>
            <a:ext cx="6419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普通系统通知</a:t>
            </a:r>
          </a:p>
        </p:txBody>
      </p:sp>
      <p:sp>
        <p:nvSpPr>
          <p:cNvPr id="9" name="保留完成、稍后提醒与必要确认。不加入持续响铃">
            <a:extLst xmlns:a="http://schemas.openxmlformats.org/drawingml/2006/main">
              <a:ext uri="{FF2B5EF4-FFF2-40B4-BE49-F238E27FC236}">
                <a16:creationId xmlns:a16="http://schemas.microsoft.com/office/drawing/2014/main" id="{267D8974-8869-404F-A0B6-7BBE725CB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019425"/>
            <a:ext cx="64198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保留完成、稍后提醒与必要确认。不加入持续响铃或常驻前台。</a:t>
            </a:r>
          </a:p>
        </p:txBody>
      </p:sp>
      <p:sp>
        <p:nvSpPr>
          <p:cNvPr id="10" name="整件事状态管理">
            <a:extLst xmlns:a="http://schemas.openxmlformats.org/drawingml/2006/main">
              <a:ext uri="{FF2B5EF4-FFF2-40B4-BE49-F238E27FC236}">
                <a16:creationId xmlns:a16="http://schemas.microsoft.com/office/drawing/2014/main" id="{C8FE707A-FF53-4C55-B58F-B27906302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524375"/>
            <a:ext cx="6419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整件事状态管理</a:t>
            </a:r>
          </a:p>
        </p:txBody>
      </p:sp>
      <p:sp>
        <p:nvSpPr>
          <p:cNvPr id="11" name="细则不逐条打勾。整件事完成后撤销未来提醒，划">
            <a:extLst xmlns:a="http://schemas.openxmlformats.org/drawingml/2006/main">
              <a:ext uri="{FF2B5EF4-FFF2-40B4-BE49-F238E27FC236}">
                <a16:creationId xmlns:a16="http://schemas.microsoft.com/office/drawing/2014/main" id="{65CDE8A4-638F-42B4-A836-58D18090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114925"/>
            <a:ext cx="64198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细则不逐条打勾。整件事完成后撤销未来提醒，划掉通知不等于完成。</a:t>
            </a:r>
          </a:p>
        </p:txBody>
      </p:sp>
      <p:sp>
        <p:nvSpPr>
          <p:cNvPr id="12" name="首轮先完成文字与图片的核心闭环。语音、完整重">
            <a:extLst xmlns:a="http://schemas.openxmlformats.org/drawingml/2006/main">
              <a:ext uri="{FF2B5EF4-FFF2-40B4-BE49-F238E27FC236}">
                <a16:creationId xmlns:a16="http://schemas.microsoft.com/office/drawing/2014/main" id="{63AA4759-5FBC-4B9B-A92B-A52E3F37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91375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首轮先完成文字与图片的核心闭环。语音、完整重复系列、历史事项自动匹配与部分节点先提醒仍未完整交付。</a:t>
            </a:r>
          </a:p>
        </p:txBody>
      </p:sp>
    </p:spTree>
    <p:extLst>
      <p:ext uri="{BB962C8B-B14F-4D97-AF65-F5344CB8AC3E}">
        <p14:creationId xmlns:p14="http://schemas.microsoft.com/office/powerpoint/2010/main" val="9068805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理解规范如何进入产品">
            <a:extLst xmlns:a="http://schemas.openxmlformats.org/drawingml/2006/main">
              <a:ext uri="{FF2B5EF4-FFF2-40B4-BE49-F238E27FC236}">
                <a16:creationId xmlns:a16="http://schemas.microsoft.com/office/drawing/2014/main" id="{1D5ADA4D-94D6-4A07-8AB3-DF95CAEC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理解规范如何进入产品</a:t>
            </a:r>
          </a:p>
        </p:txBody>
      </p:sp>
      <p:sp>
        <p:nvSpPr>
          <p:cNvPr id="2" name="规则、模型候选与系统执行分别承担责任">
            <a:extLst xmlns:a="http://schemas.openxmlformats.org/drawingml/2006/main">
              <a:ext uri="{FF2B5EF4-FFF2-40B4-BE49-F238E27FC236}">
                <a16:creationId xmlns:a16="http://schemas.microsoft.com/office/drawing/2014/main" id="{4088D5D4-A118-4718-8C54-07FA3A9CB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规则、模型候选与系统执行分别承担责任</a:t>
            </a:r>
          </a:p>
        </p:txBody>
      </p:sp>
      <p:sp>
        <p:nvSpPr>
          <p:cNvPr id="3" name="05">
            <a:extLst xmlns:a="http://schemas.openxmlformats.org/drawingml/2006/main">
              <a:ext uri="{FF2B5EF4-FFF2-40B4-BE49-F238E27FC236}">
                <a16:creationId xmlns:a16="http://schemas.microsoft.com/office/drawing/2014/main" id="{C779CDD1-E624-4E96-A6E5-948F4708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A3E2A-0E90-421E-BBDA-2A8F72CBEEBD}"/>
              </a:ext>
            </a:extLst>
          </p:cNvPr>
          <p:cNvGraphicFramePr/>
          <p:nvPr/>
        </p:nvGraphicFramePr>
        <p:xfrm>
          <a:off xmlns:a="http://schemas.openxmlformats.org/drawingml/2006/main" x="800100" y="2324100"/>
          <a:ext xmlns:a="http://schemas.openxmlformats.org/drawingml/2006/main" cx="13639800" cy="4953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952750"/>
                <a:gridCol w="6667500"/>
                <a:gridCol w="4019550"/>
              </a:tblGrid>
              <a:tr h="8255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层次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职责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对应产出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8255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产品需求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定义目标、场景、状态与验收边界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PRD与交互原型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255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理解规范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规定主体、细则、时间证据与歧义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带稳定ID的规则库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255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系统提示词与协议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要求模型输出事实、原文依据和不确定项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结构化候选，不直接给调度结论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255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本地校验与规划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复核日期、来源、状态与提醒优先级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提醒计划与必要确认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255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开发回归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检查完整事项状态、数量与时刻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文字/图片样本与验证报告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置信度通过可核对的证据与门槛体现，不仅依赖模">
            <a:extLst xmlns:a="http://schemas.openxmlformats.org/drawingml/2006/main">
              <a:ext uri="{FF2B5EF4-FFF2-40B4-BE49-F238E27FC236}">
                <a16:creationId xmlns:a16="http://schemas.microsoft.com/office/drawing/2014/main" id="{FA840A43-8CE4-43CD-A099-AFBF4E46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591425"/>
            <a:ext cx="1314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置信度通过可核对的证据与门槛体现，不仅依赖模型自报的百分数。</a:t>
            </a:r>
          </a:p>
        </p:txBody>
      </p:sp>
    </p:spTree>
    <p:extLst>
      <p:ext uri="{BB962C8B-B14F-4D97-AF65-F5344CB8AC3E}">
        <p14:creationId xmlns:p14="http://schemas.microsoft.com/office/powerpoint/2010/main" val="6607059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解析链路的演变">
            <a:extLst xmlns:a="http://schemas.openxmlformats.org/drawingml/2006/main">
              <a:ext uri="{FF2B5EF4-FFF2-40B4-BE49-F238E27FC236}">
                <a16:creationId xmlns:a16="http://schemas.microsoft.com/office/drawing/2014/main" id="{2DBCFB18-6F6C-4D36-8AA4-5EC03923C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解析链路的演变</a:t>
            </a:r>
          </a:p>
        </p:txBody>
      </p:sp>
      <p:sp>
        <p:nvSpPr>
          <p:cNvPr id="2" name="图片直接调用视觉模型是最终选择，OCR前置方">
            <a:extLst xmlns:a="http://schemas.openxmlformats.org/drawingml/2006/main">
              <a:ext uri="{FF2B5EF4-FFF2-40B4-BE49-F238E27FC236}">
                <a16:creationId xmlns:a16="http://schemas.microsoft.com/office/drawing/2014/main" id="{45468D34-E1F5-474F-AFD7-37D191B1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图片直接调用视觉模型是最终选择，OCR前置方案仅参与讨论</a:t>
            </a:r>
          </a:p>
        </p:txBody>
      </p:sp>
      <p:sp>
        <p:nvSpPr>
          <p:cNvPr id="3" name="06">
            <a:extLst xmlns:a="http://schemas.openxmlformats.org/drawingml/2006/main">
              <a:ext uri="{FF2B5EF4-FFF2-40B4-BE49-F238E27FC236}">
                <a16:creationId xmlns:a16="http://schemas.microsoft.com/office/drawing/2014/main" id="{3ECF9787-291A-4284-83BA-66055CC94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6B214-EAE0-4AF1-AF6A-07FA07F66880}"/>
              </a:ext>
            </a:extLst>
          </p:cNvPr>
          <p:cNvGraphicFramePr/>
          <p:nvPr/>
        </p:nvGraphicFramePr>
        <p:xfrm>
          <a:off xmlns:a="http://schemas.openxmlformats.org/drawingml/2006/main" x="800100" y="2362200"/>
          <a:ext xmlns:a="http://schemas.openxmlformats.org/drawingml/2006/main" cx="13639800" cy="51816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57500"/>
                <a:gridCol w="5381625"/>
                <a:gridCol w="5400675"/>
              </a:tblGrid>
              <a:tr h="863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阶段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文字与图片的处理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补充处理与变化原因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863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早期骨架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有限本地提醒，复杂内容保留待解析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先跑通保存、提醒与整件事状态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63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模型接入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图片直接视觉模型，复杂文字使用模型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结构化候选再由本地校验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63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必要确认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回答与原文分开保存，沿用首次时间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减少改写整段原文造成的歧义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63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后台闭环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JobScheduler续跑，通知栏反馈与回答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用户不必一直停留前台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63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本地优先迭代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常见短句和已知缺失字段在本地完成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简单补充无需再次等待模型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93657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DDF078-43C3-4EFD-A5CF-46C134AEA4E5}"/>
              </a:ext>
            </a:extLst>
          </p:cNvPr>
          <p:cNvCxnSpPr>
            <a:stCxn xmlns:a="http://schemas.openxmlformats.org/drawingml/2006/main" id="8" idx="1"/>
            <a:endCxn xmlns:a="http://schemas.openxmlformats.org/drawingml/2006/main" id="9" idx="0"/>
          </p:cNvCxnSpPr>
          <p:nvPr/>
        </p:nvCxnSpPr>
        <p:spPr>
          <a:xfrm xmlns:a="http://schemas.openxmlformats.org/drawingml/2006/main" flipH="1">
            <a:off x="7143750" y="5610225"/>
            <a:ext cx="2647950" cy="124777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35624D"/>
            </a:solidFill>
            <a:tailEnd type="arrow" w="med" len="med"/>
          </a:ln>
        </p:spPr>
      </p:cxnSp>
      <p:cxnSp>
        <p:nvCxn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8FDFAB-C2C6-4CA0-A624-318819EE00BA}"/>
              </a:ext>
            </a:extLst>
          </p:cNvPr>
          <p:cNvCxnSpPr>
            <a:stCxn xmlns:a="http://schemas.openxmlformats.org/drawingml/2006/main" id="8" idx="2"/>
            <a:endCxn xmlns:a="http://schemas.openxmlformats.org/drawingml/2006/main" id="10" idx="0"/>
          </p:cNvCxnSpPr>
          <p:nvPr/>
        </p:nvCxnSpPr>
        <p:spPr>
          <a:xfrm xmlns:a="http://schemas.openxmlformats.org/drawingml/2006/main">
            <a:off x="11887200" y="5981700"/>
            <a:ext cx="0" cy="8763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35624D"/>
            </a:solidFill>
            <a:prstDash val="solid"/>
            <a:tailEnd type="arrow" w="med" len="med"/>
          </a:ln>
        </p:spPr>
      </p:cxnSp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646096-E657-4258-BAA9-DC3563596C5A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5448300" y="5610225"/>
            <a:ext cx="43434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35624D"/>
            </a:solidFill>
            <a:prstDash val="solid"/>
            <a:tailEnd type="arrow" w="med" len="med"/>
          </a:ln>
        </p:spPr>
      </p:cxn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A36C53-8A73-4323-A285-2A520533A6F0}"/>
              </a:ext>
            </a:extLst>
          </p:cNvPr>
          <p:cNvCxnSpPr>
            <a:stCxn xmlns:a="http://schemas.openxmlformats.org/drawingml/2006/main" id="6" idx="2"/>
            <a:endCxn xmlns:a="http://schemas.openxmlformats.org/drawingml/2006/main" id="8" idx="0"/>
          </p:cNvCxnSpPr>
          <p:nvPr/>
        </p:nvCxnSpPr>
        <p:spPr>
          <a:xfrm xmlns:a="http://schemas.openxmlformats.org/drawingml/2006/main">
            <a:off x="11887200" y="4429125"/>
            <a:ext cx="0" cy="8096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35624D"/>
            </a:solidFill>
            <a:prstDash val="solid"/>
            <a:tailEnd type="arrow" w="med" len="med"/>
          </a:ln>
        </p:spPr>
      </p:cxn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75AD39-D6DA-473A-86DC-85096C639B88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5448300" y="4057650"/>
            <a:ext cx="4343400" cy="1552575"/>
          </a:xfrm>
          <a:prstGeom xmlns:a="http://schemas.openxmlformats.org/drawingml/2006/main" prst="bentConnector3">
            <a:avLst>
              <a:gd name="adj1" fmla="val 94737"/>
            </a:avLst>
          </a:prstGeom>
          <a:ln xmlns:a="http://schemas.openxmlformats.org/drawingml/2006/main" w="19050">
            <a:solidFill>
              <a:srgbClr val="35624D"/>
            </a:solidFill>
            <a:prstDash val="solid"/>
            <a:tailEnd type="arrow" w="med" len="med"/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20679-06C4-49F7-AE0A-CAE59234AC3F}"/>
              </a:ext>
            </a:extLst>
          </p:cNvPr>
          <p:cNvCxnSpPr>
            <a:stCxn xmlns:a="http://schemas.openxmlformats.org/drawingml/2006/main" id="5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>
            <a:off x="3352800" y="4429125"/>
            <a:ext cx="0" cy="8096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35624D"/>
            </a:solidFill>
            <a:prstDash val="solid"/>
            <a:tailEnd type="arrow" w="med" len="me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B18EA9-E362-459A-A7CD-B3745F6CCD65}"/>
              </a:ext>
            </a:extLst>
          </p:cNvPr>
          <p:cNvCxnSpPr>
            <a:stCxn xmlns:a="http://schemas.openxmlformats.org/drawingml/2006/main" id="4" idx="2"/>
            <a:endCxn xmlns:a="http://schemas.openxmlformats.org/drawingml/2006/main" id="6" idx="0"/>
          </p:cNvCxnSpPr>
          <p:nvPr/>
        </p:nvCxnSpPr>
        <p:spPr>
          <a:xfrm xmlns:a="http://schemas.openxmlformats.org/drawingml/2006/main">
            <a:off x="7620000" y="2905125"/>
            <a:ext cx="4267200" cy="78105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35624D"/>
            </a:solidFill>
            <a:prstDash val="solid"/>
            <a:tailEnd type="arrow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F414BE-86D3-4BF9-A1B1-BFC9679A009B}"/>
              </a:ext>
            </a:extLst>
          </p:cNvPr>
          <p:cNvCxnSpPr>
            <a:stCxn xmlns:a="http://schemas.openxmlformats.org/drawingml/2006/main" id="4" idx="2"/>
            <a:endCxn xmlns:a="http://schemas.openxmlformats.org/drawingml/2006/main" id="5" idx="0"/>
          </p:cNvCxnSpPr>
          <p:nvPr/>
        </p:nvCxnSpPr>
        <p:spPr>
          <a:xfrm xmlns:a="http://schemas.openxmlformats.org/drawingml/2006/main" flipH="1">
            <a:off x="3352800" y="2905125"/>
            <a:ext cx="4267200" cy="78105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35624D"/>
            </a:solidFill>
            <a:prstDash val="solid"/>
            <a:tailEnd type="arrow" w="med" len="med"/>
          </a:ln>
        </p:spPr>
      </p:cxnSp>
      <p:sp>
        <p:nvSpPr>
          <p:cNvPr id="23" name="当前理解与提醒链路">
            <a:extLst xmlns:a="http://schemas.openxmlformats.org/drawingml/2006/main">
              <a:ext uri="{FF2B5EF4-FFF2-40B4-BE49-F238E27FC236}">
                <a16:creationId xmlns:a16="http://schemas.microsoft.com/office/drawing/2014/main" id="{9090DBCF-08C4-4C7F-8EDD-9D9AFDF16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当前理解与提醒链路</a:t>
            </a:r>
          </a:p>
        </p:txBody>
      </p:sp>
      <p:sp>
        <p:nvSpPr>
          <p:cNvPr id="2" name="简单文字本地优先，图片直接视觉模型，最终共用">
            <a:extLst xmlns:a="http://schemas.openxmlformats.org/drawingml/2006/main">
              <a:ext uri="{FF2B5EF4-FFF2-40B4-BE49-F238E27FC236}">
                <a16:creationId xmlns:a16="http://schemas.microsoft.com/office/drawing/2014/main" id="{4667A788-BA3A-4793-97CF-19292A078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简单文字本地优先，图片直接视觉模型，最终共用校验与提醒规划</a:t>
            </a:r>
          </a:p>
        </p:txBody>
      </p:sp>
      <p:sp>
        <p:nvSpPr>
          <p:cNvPr id="3" name="07">
            <a:extLst xmlns:a="http://schemas.openxmlformats.org/drawingml/2006/main">
              <a:ext uri="{FF2B5EF4-FFF2-40B4-BE49-F238E27FC236}">
                <a16:creationId xmlns:a16="http://schemas.microsoft.com/office/drawing/2014/main" id="{9409DBD5-C4F4-42BA-8C02-B67193AB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" name="保存输入、首次时间与时区">
            <a:extLst xmlns:a="http://schemas.openxmlformats.org/drawingml/2006/main">
              <a:ext uri="{FF2B5EF4-FFF2-40B4-BE49-F238E27FC236}">
                <a16:creationId xmlns:a16="http://schemas.microsoft.com/office/drawing/2014/main" id="{07025447-893E-423F-81A9-FFC1F1000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181225"/>
            <a:ext cx="38100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35624D"/>
            </a:solidFill>
          </a:ln>
        </p:spPr>
        <p:txBody>
          <a:bodyPr xmlns:a="http://schemas.openxmlformats.org/drawingml/2006/main" wrap="square" lIns="95250" tIns="95250" rIns="95250" bIns="95250" anchor="ctr"/>
          <a:lstStyle xmlns:a="http://schemas.openxmlformats.org/drawingml/2006/main">
            <a:def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保存输入、首次时间与时区</a:t>
            </a:r>
          </a:p>
        </p:txBody>
      </p:sp>
      <p:sp>
        <p:nvSpPr>
          <p:cNvPr id="5" name="文字：本地生成候选">
            <a:extLst xmlns:a="http://schemas.openxmlformats.org/drawingml/2006/main">
              <a:ext uri="{FF2B5EF4-FFF2-40B4-BE49-F238E27FC236}">
                <a16:creationId xmlns:a16="http://schemas.microsoft.com/office/drawing/2014/main" id="{70533804-D781-4186-AC2A-250522C7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86175"/>
            <a:ext cx="4191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35624D"/>
            </a:solidFill>
          </a:ln>
        </p:spPr>
        <p:txBody>
          <a:bodyPr xmlns:a="http://schemas.openxmlformats.org/drawingml/2006/main" wrap="square" lIns="95250" tIns="95250" rIns="95250" bIns="95250" anchor="ctr"/>
          <a:lstStyle xmlns:a="http://schemas.openxmlformats.org/drawingml/2006/main">
            <a:def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文字：本地生成候选</a:t>
            </a:r>
          </a:p>
        </p:txBody>
      </p:sp>
      <p:sp>
        <p:nvSpPr>
          <p:cNvPr id="6" name="图片：视觉模型理解">
            <a:extLst xmlns:a="http://schemas.openxmlformats.org/drawingml/2006/main">
              <a:ext uri="{FF2B5EF4-FFF2-40B4-BE49-F238E27FC236}">
                <a16:creationId xmlns:a16="http://schemas.microsoft.com/office/drawing/2014/main" id="{F9E52B1D-FC18-4E0A-BC85-4322F9965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686175"/>
            <a:ext cx="4191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35624D"/>
            </a:solidFill>
          </a:ln>
        </p:spPr>
        <p:txBody>
          <a:bodyPr xmlns:a="http://schemas.openxmlformats.org/drawingml/2006/main" wrap="square" lIns="95250" tIns="95250" rIns="95250" bIns="95250" anchor="ctr"/>
          <a:lstStyle xmlns:a="http://schemas.openxmlformats.org/drawingml/2006/main">
            <a:def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图片：视觉模型理解</a:t>
            </a:r>
          </a:p>
        </p:txBody>
      </p:sp>
      <p:sp>
        <p:nvSpPr>
          <p:cNvPr id="7" name="复杂文字：文字模型">
            <a:extLst xmlns:a="http://schemas.openxmlformats.org/drawingml/2006/main">
              <a:ext uri="{FF2B5EF4-FFF2-40B4-BE49-F238E27FC236}">
                <a16:creationId xmlns:a16="http://schemas.microsoft.com/office/drawing/2014/main" id="{EA6D2313-5424-4265-A582-BFCF89C1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238750"/>
            <a:ext cx="4191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35624D"/>
            </a:solidFill>
          </a:ln>
        </p:spPr>
        <p:txBody>
          <a:bodyPr xmlns:a="http://schemas.openxmlformats.org/drawingml/2006/main" wrap="square" lIns="95250" tIns="95250" rIns="95250" bIns="95250" anchor="ctr"/>
          <a:lstStyle xmlns:a="http://schemas.openxmlformats.org/drawingml/2006/main">
            <a:def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复杂文字：文字模型</a:t>
            </a:r>
          </a:p>
        </p:txBody>
      </p:sp>
      <p:sp>
        <p:nvSpPr>
          <p:cNvPr id="8" name="本地统一依据与时间校验">
            <a:extLst xmlns:a="http://schemas.openxmlformats.org/drawingml/2006/main">
              <a:ext uri="{FF2B5EF4-FFF2-40B4-BE49-F238E27FC236}">
                <a16:creationId xmlns:a16="http://schemas.microsoft.com/office/drawing/2014/main" id="{36C67C8F-DDC5-43EA-9122-C8C5FC7A8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5238750"/>
            <a:ext cx="4191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35624D"/>
            </a:solidFill>
          </a:ln>
        </p:spPr>
        <p:txBody>
          <a:bodyPr xmlns:a="http://schemas.openxmlformats.org/drawingml/2006/main" wrap="square" lIns="95250" tIns="95250" rIns="95250" bIns="95250" anchor="ctr"/>
          <a:lstStyle xmlns:a="http://schemas.openxmlformats.org/drawingml/2006/main">
            <a:def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本地统一依据与时间校验</a:t>
            </a:r>
          </a:p>
        </p:txBody>
      </p:sp>
      <p:sp>
        <p:nvSpPr>
          <p:cNvPr id="9" name="必要确认，补充后先本地重建">
            <a:extLst xmlns:a="http://schemas.openxmlformats.org/drawingml/2006/main">
              <a:ext uri="{FF2B5EF4-FFF2-40B4-BE49-F238E27FC236}">
                <a16:creationId xmlns:a16="http://schemas.microsoft.com/office/drawing/2014/main" id="{E11AF862-1325-4A6E-95D5-7468C4905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858000"/>
            <a:ext cx="40005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35624D"/>
            </a:solidFill>
          </a:ln>
        </p:spPr>
        <p:txBody>
          <a:bodyPr xmlns:a="http://schemas.openxmlformats.org/drawingml/2006/main" wrap="square" lIns="95250" tIns="95250" rIns="95250" bIns="95250" anchor="ctr"/>
          <a:lstStyle xmlns:a="http://schemas.openxmlformats.org/drawingml/2006/main">
            <a:def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必要确认，补充后先本地重建</a:t>
            </a:r>
          </a:p>
        </p:txBody>
      </p:sp>
      <p:sp>
        <p:nvSpPr>
          <p:cNvPr id="10" name="生成计划并登记系统提醒">
            <a:extLst xmlns:a="http://schemas.openxmlformats.org/drawingml/2006/main">
              <a:ext uri="{FF2B5EF4-FFF2-40B4-BE49-F238E27FC236}">
                <a16:creationId xmlns:a16="http://schemas.microsoft.com/office/drawing/2014/main" id="{6CFA92C7-B6F4-481D-8094-35FD72C42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6858000"/>
            <a:ext cx="4191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35624D"/>
            </a:solidFill>
          </a:ln>
        </p:spPr>
        <p:txBody>
          <a:bodyPr xmlns:a="http://schemas.openxmlformats.org/drawingml/2006/main" wrap="square" lIns="95250" tIns="95250" rIns="95250" bIns="95250" anchor="ctr"/>
          <a:lstStyle xmlns:a="http://schemas.openxmlformats.org/drawingml/2006/main">
            <a:def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生成计划并登记系统提醒</a:t>
            </a:r>
          </a:p>
        </p:txBody>
      </p:sp>
      <p:sp>
        <p:nvSpPr>
          <p:cNvPr id="19" name="关键歧义">
            <a:extLst xmlns:a="http://schemas.openxmlformats.org/drawingml/2006/main">
              <a:ext uri="{FF2B5EF4-FFF2-40B4-BE49-F238E27FC236}">
                <a16:creationId xmlns:a16="http://schemas.microsoft.com/office/drawing/2014/main" id="{E081D202-DF7B-40C6-A158-C172486C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6229350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关键歧义</a:t>
            </a:r>
          </a:p>
        </p:txBody>
      </p:sp>
      <p:sp>
        <p:nvSpPr>
          <p:cNvPr id="20" name="复杂或不支持">
            <a:extLst xmlns:a="http://schemas.openxmlformats.org/drawingml/2006/main">
              <a:ext uri="{FF2B5EF4-FFF2-40B4-BE49-F238E27FC236}">
                <a16:creationId xmlns:a16="http://schemas.microsoft.com/office/drawing/2014/main" id="{18F16D0D-CF8B-4B79-B8C8-0EEF99F04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6291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复杂或不支持</a:t>
            </a:r>
          </a:p>
        </p:txBody>
      </p:sp>
      <p:sp>
        <p:nvSpPr>
          <p:cNvPr id="21" name="明确候选">
            <a:extLst xmlns:a="http://schemas.openxmlformats.org/drawingml/2006/main">
              <a:ext uri="{FF2B5EF4-FFF2-40B4-BE49-F238E27FC236}">
                <a16:creationId xmlns:a16="http://schemas.microsoft.com/office/drawing/2014/main" id="{3A0A7263-C4F4-4855-A25A-71C301E5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324350"/>
            <a:ext cx="261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明确候选</a:t>
            </a:r>
          </a:p>
        </p:txBody>
      </p:sp>
      <p:sp>
        <p:nvSpPr>
          <p:cNvPr id="22" name="无时间则保存待办，不强制设置提醒。解析失败保">
            <a:extLst xmlns:a="http://schemas.openxmlformats.org/drawingml/2006/main">
              <a:ext uri="{FF2B5EF4-FFF2-40B4-BE49-F238E27FC236}">
                <a16:creationId xmlns:a16="http://schemas.microsoft.com/office/drawing/2014/main" id="{0A6E9789-CCBB-4FB5-86DF-9245252F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62900"/>
            <a:ext cx="1266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7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无时间则保存待办，不强制设置提醒。解析失败保留输入与回答，提供重试。</a:t>
            </a:r>
          </a:p>
        </p:txBody>
      </p:sp>
    </p:spTree>
    <p:extLst>
      <p:ext uri="{BB962C8B-B14F-4D97-AF65-F5344CB8AC3E}">
        <p14:creationId xmlns:p14="http://schemas.microsoft.com/office/powerpoint/2010/main" val="14350893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早期交付与提醒策略变化">
            <a:extLst xmlns:a="http://schemas.openxmlformats.org/drawingml/2006/main">
              <a:ext uri="{FF2B5EF4-FFF2-40B4-BE49-F238E27FC236}">
                <a16:creationId xmlns:a16="http://schemas.microsoft.com/office/drawing/2014/main" id="{9775FAFE-2F50-47D3-B2FC-15A68FF68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早期交付与提醒策略变化</a:t>
            </a:r>
          </a:p>
        </p:txBody>
      </p:sp>
      <p:sp>
        <p:nvSpPr>
          <p:cNvPr id="2" name="从能保存、能通知，推进到按事项含义安排">
            <a:extLst xmlns:a="http://schemas.openxmlformats.org/drawingml/2006/main">
              <a:ext uri="{FF2B5EF4-FFF2-40B4-BE49-F238E27FC236}">
                <a16:creationId xmlns:a16="http://schemas.microsoft.com/office/drawing/2014/main" id="{670C29BD-3259-42D0-BC67-1DBF23E0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从能保存、能通知，推进到按事项含义安排</a:t>
            </a:r>
          </a:p>
        </p:txBody>
      </p:sp>
      <p:sp>
        <p:nvSpPr>
          <p:cNvPr id="3" name="08">
            <a:extLst xmlns:a="http://schemas.openxmlformats.org/drawingml/2006/main">
              <a:ext uri="{FF2B5EF4-FFF2-40B4-BE49-F238E27FC236}">
                <a16:creationId xmlns:a16="http://schemas.microsoft.com/office/drawing/2014/main" id="{A557DE61-1CBE-40D7-A613-A13368B9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7CDFA6-7278-4A73-B4A8-F35AA96FD722}"/>
              </a:ext>
            </a:extLst>
          </p:cNvPr>
          <p:cNvGraphicFramePr/>
          <p:nvPr/>
        </p:nvGraphicFramePr>
        <p:xfrm>
          <a:off xmlns:a="http://schemas.openxmlformats.org/drawingml/2006/main" x="800100" y="2362200"/>
          <a:ext xmlns:a="http://schemas.openxmlformats.org/drawingml/2006/main" cx="13639800" cy="51244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095625"/>
                <a:gridCol w="5572125"/>
                <a:gridCol w="4972050"/>
              </a:tblGrid>
              <a:tr h="85407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节点或阶段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历史策略与反馈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当前处理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85407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基础版本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通知可收到，内容仍是大段原文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行动、细则和节点分点展示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407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会议开始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开始前提醒，曾存在本地/远端不一致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仅事项开始默认提前30分钟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5407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截止任务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曾默认提前1天和2小时，后来收敛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明确截止前1小时一次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407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日期级事项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曾用前一日及当日09:00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当前当日09:00，保留日期精度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5407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明确提醒指令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曾套用事项默认提前量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指定提醒时刻优先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规则调整体现真实反馈中的取舍。历史默认值保留">
            <a:extLst xmlns:a="http://schemas.openxmlformats.org/drawingml/2006/main">
              <a:ext uri="{FF2B5EF4-FFF2-40B4-BE49-F238E27FC236}">
                <a16:creationId xmlns:a16="http://schemas.microsoft.com/office/drawing/2014/main" id="{F9C9685C-883F-4E99-9103-A4001D5BE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696200"/>
            <a:ext cx="1323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规则调整体现真实反馈中的取舍。历史默认值保留在附录，执行以v0.6规范为准。</a:t>
            </a:r>
          </a:p>
        </p:txBody>
      </p:sp>
    </p:spTree>
    <p:extLst>
      <p:ext uri="{BB962C8B-B14F-4D97-AF65-F5344CB8AC3E}">
        <p14:creationId xmlns:p14="http://schemas.microsoft.com/office/powerpoint/2010/main" val="5943748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云端接入与解析失败定位">
            <a:extLst xmlns:a="http://schemas.openxmlformats.org/drawingml/2006/main">
              <a:ext uri="{FF2B5EF4-FFF2-40B4-BE49-F238E27FC236}">
                <a16:creationId xmlns:a16="http://schemas.microsoft.com/office/drawing/2014/main" id="{C2A848FA-13A2-475A-B490-BABD255C6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云端接入与解析失败定位</a:t>
            </a:r>
          </a:p>
        </p:txBody>
      </p:sp>
      <p:sp>
        <p:nvSpPr>
          <p:cNvPr id="2" name="把服务连接、模型输出和本地校验错误分开">
            <a:extLst xmlns:a="http://schemas.openxmlformats.org/drawingml/2006/main">
              <a:ext uri="{FF2B5EF4-FFF2-40B4-BE49-F238E27FC236}">
                <a16:creationId xmlns:a16="http://schemas.microsoft.com/office/drawing/2014/main" id="{DE63B75B-6A17-42E9-8D16-DCCD6532E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把服务连接、模型输出和本地校验错误分开</a:t>
            </a:r>
          </a:p>
        </p:txBody>
      </p:sp>
      <p:sp>
        <p:nvSpPr>
          <p:cNvPr id="3" name="09">
            <a:extLst xmlns:a="http://schemas.openxmlformats.org/drawingml/2006/main">
              <a:ext uri="{FF2B5EF4-FFF2-40B4-BE49-F238E27FC236}">
                <a16:creationId xmlns:a16="http://schemas.microsoft.com/office/drawing/2014/main" id="{7F03528B-2B81-4941-80CE-A86F642A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9CE845-9BFF-4E07-9570-E4B4508AAAA6}"/>
              </a:ext>
            </a:extLst>
          </p:cNvPr>
          <p:cNvGraphicFramePr/>
          <p:nvPr/>
        </p:nvGraphicFramePr>
        <p:xfrm>
          <a:off xmlns:a="http://schemas.openxmlformats.org/drawingml/2006/main" x="800100" y="2343150"/>
          <a:ext xmlns:a="http://schemas.openxmlformats.org/drawingml/2006/main" cx="13639800" cy="51435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762250"/>
                <a:gridCol w="5143500"/>
                <a:gridCol w="5734050"/>
              </a:tblGrid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层次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出现的问题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对应修复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服务配置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令牌首尾空白导致鉴权失败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保存与请求前清理，设置页测试服务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入口与网络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冷启动、短暂503或连接失败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有界退避重试，保留输入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上游供应商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繁忙、超时、鉴权或额度错误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瞬时问题重试，永久错误分类反馈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模型输出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截断、格式或依据不连续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限制相关转写，一次严格修复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证据兼容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完整提前指令句被网关误拒绝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统一连续依据校验，保留数值核对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云端网关让手机脱离电脑解析。密钥留在服务端，">
            <a:extLst xmlns:a="http://schemas.openxmlformats.org/drawingml/2006/main">
              <a:ext uri="{FF2B5EF4-FFF2-40B4-BE49-F238E27FC236}">
                <a16:creationId xmlns:a16="http://schemas.microsoft.com/office/drawing/2014/main" id="{16D16BE2-FF71-473A-9F66-46C9875E1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705725"/>
            <a:ext cx="1323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云端网关让手机脱离电脑解析。密钥留在服务端，无常驻服务，失败不伪装成已安排。</a:t>
            </a:r>
          </a:p>
        </p:txBody>
      </p:sp>
    </p:spTree>
    <p:extLst>
      <p:ext uri="{BB962C8B-B14F-4D97-AF65-F5344CB8AC3E}">
        <p14:creationId xmlns:p14="http://schemas.microsoft.com/office/powerpoint/2010/main" val="7701779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时间信息的逐步补齐">
            <a:extLst xmlns:a="http://schemas.openxmlformats.org/drawingml/2006/main">
              <a:ext uri="{FF2B5EF4-FFF2-40B4-BE49-F238E27FC236}">
                <a16:creationId xmlns:a16="http://schemas.microsoft.com/office/drawing/2014/main" id="{35C40E87-8DE3-49D5-AF52-5D43FED07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时间信息的逐步补齐</a:t>
            </a:r>
          </a:p>
        </p:txBody>
      </p:sp>
      <p:sp>
        <p:nvSpPr>
          <p:cNvPr id="2" name="提交时间、消息日期、事项时间与提醒时刻具有不">
            <a:extLst xmlns:a="http://schemas.openxmlformats.org/drawingml/2006/main">
              <a:ext uri="{FF2B5EF4-FFF2-40B4-BE49-F238E27FC236}">
                <a16:creationId xmlns:a16="http://schemas.microsoft.com/office/drawing/2014/main" id="{D4F02A68-443D-4066-B6E8-FA9018D07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提交时间、消息日期、事项时间与提醒时刻具有不同含义</a:t>
            </a:r>
          </a:p>
        </p:txBody>
      </p:sp>
      <p:sp>
        <p:nvSpPr>
          <p:cNvPr id="3" name="10">
            <a:extLst xmlns:a="http://schemas.openxmlformats.org/drawingml/2006/main">
              <a:ext uri="{FF2B5EF4-FFF2-40B4-BE49-F238E27FC236}">
                <a16:creationId xmlns:a16="http://schemas.microsoft.com/office/drawing/2014/main" id="{38888E4D-782F-4EA7-9EDD-34418EF2A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5A1103-D1AC-49F8-9911-CFDB751CC10B}"/>
              </a:ext>
            </a:extLst>
          </p:cNvPr>
          <p:cNvGraphicFramePr/>
          <p:nvPr/>
        </p:nvGraphicFramePr>
        <p:xfrm>
          <a:off xmlns:a="http://schemas.openxmlformats.org/drawingml/2006/main" x="800100" y="2371725"/>
          <a:ext xmlns:a="http://schemas.openxmlformats.org/drawingml/2006/main" cx="13639800" cy="51435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905250"/>
                <a:gridCol w="5429250"/>
                <a:gridCol w="4305300"/>
              </a:tblGrid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触发场景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判断与修复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边界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9月22日至10月12日，未写年份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唯一最近且不超过120天才推定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旧日期不滚到下一年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昨天的消息写“明天”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按可靠消息日期解释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状态栏与群名不是时间依据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明晚9点与明天九点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前者21:00，后者确认早晚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保留中文分钟、半点与刻钟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中午3点、上午15:00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只确认矛盾时刻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不多问消息日期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57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24:00、星期、改期与取消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核对跨日和最新生效节点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预计未定不冒充正式时间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补充和重试沿用首次提交时间；消息来源不明时确">
            <a:extLst xmlns:a="http://schemas.openxmlformats.org/drawingml/2006/main">
              <a:ext uri="{FF2B5EF4-FFF2-40B4-BE49-F238E27FC236}">
                <a16:creationId xmlns:a16="http://schemas.microsoft.com/office/drawing/2014/main" id="{571EB830-D35A-4E98-81A4-3C78FEFBF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724775"/>
            <a:ext cx="1323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补充和重试沿用首次提交时间；消息来源不明时确认依据，明确的直接指令按当前指令解释。</a:t>
            </a:r>
          </a:p>
        </p:txBody>
      </p:sp>
    </p:spTree>
    <p:extLst>
      <p:ext uri="{BB962C8B-B14F-4D97-AF65-F5344CB8AC3E}">
        <p14:creationId xmlns:p14="http://schemas.microsoft.com/office/powerpoint/2010/main" val="5196546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交互调整与后台闭环">
            <a:extLst xmlns:a="http://schemas.openxmlformats.org/drawingml/2006/main">
              <a:ext uri="{FF2B5EF4-FFF2-40B4-BE49-F238E27FC236}">
                <a16:creationId xmlns:a16="http://schemas.microsoft.com/office/drawing/2014/main" id="{858ABB87-E645-4916-A139-707165BA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交互调整与后台闭环</a:t>
            </a:r>
          </a:p>
        </p:txBody>
      </p:sp>
      <p:sp>
        <p:nvSpPr>
          <p:cNvPr id="2" name="减少前台等待，同时保留必要的状态反馈">
            <a:extLst xmlns:a="http://schemas.openxmlformats.org/drawingml/2006/main">
              <a:ext uri="{FF2B5EF4-FFF2-40B4-BE49-F238E27FC236}">
                <a16:creationId xmlns:a16="http://schemas.microsoft.com/office/drawing/2014/main" id="{005D4B98-B3A5-4C37-9EF6-995FD90C1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减少前台等待，同时保留必要的状态反馈</a:t>
            </a:r>
          </a:p>
        </p:txBody>
      </p:sp>
      <p:sp>
        <p:nvSpPr>
          <p:cNvPr id="3" name="11">
            <a:extLst xmlns:a="http://schemas.openxmlformats.org/drawingml/2006/main">
              <a:ext uri="{FF2B5EF4-FFF2-40B4-BE49-F238E27FC236}">
                <a16:creationId xmlns:a16="http://schemas.microsoft.com/office/drawing/2014/main" id="{88741BD3-FDC4-4BB6-9BE4-1DE9ED4F4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4" name="问题与取舍">
            <a:extLst xmlns:a="http://schemas.openxmlformats.org/drawingml/2006/main">
              <a:ext uri="{FF2B5EF4-FFF2-40B4-BE49-F238E27FC236}">
                <a16:creationId xmlns:a16="http://schemas.microsoft.com/office/drawing/2014/main" id="{FF8B2972-A356-4D6D-ABE0-FB72C2CFF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52675"/>
            <a:ext cx="866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问题与取舍</a:t>
            </a:r>
          </a:p>
        </p:txBody>
      </p:sp>
      <p:sp>
        <p:nvSpPr>
          <p:cNvPr id="5" name="逐条确认增加操作，等待模型占用前台。将必要确">
            <a:extLst xmlns:a="http://schemas.openxmlformats.org/drawingml/2006/main">
              <a:ext uri="{FF2B5EF4-FFF2-40B4-BE49-F238E27FC236}">
                <a16:creationId xmlns:a16="http://schemas.microsoft.com/office/drawing/2014/main" id="{C9CA245D-1D01-44EB-B791-0146A0DC9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43225"/>
            <a:ext cx="8667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逐条确认增加操作，等待模型占用前台。将必要确认改为短问题和选项，允许通知栏直接回答。</a:t>
            </a:r>
          </a:p>
        </p:txBody>
      </p:sp>
      <p:sp>
        <p:nvSpPr>
          <p:cNvPr id="6" name="后台处理">
            <a:extLst xmlns:a="http://schemas.openxmlformats.org/drawingml/2006/main">
              <a:ext uri="{FF2B5EF4-FFF2-40B4-BE49-F238E27FC236}">
                <a16:creationId xmlns:a16="http://schemas.microsoft.com/office/drawing/2014/main" id="{37523C85-1E66-40BE-8DC3-C12049050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57700"/>
            <a:ext cx="866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后台处理</a:t>
            </a:r>
          </a:p>
        </p:txBody>
      </p:sp>
      <p:sp>
        <p:nvSpPr>
          <p:cNvPr id="7" name="联网时由系统任务继续整理。完成、失败或需要补">
            <a:extLst xmlns:a="http://schemas.openxmlformats.org/drawingml/2006/main">
              <a:ext uri="{FF2B5EF4-FFF2-40B4-BE49-F238E27FC236}">
                <a16:creationId xmlns:a16="http://schemas.microsoft.com/office/drawing/2014/main" id="{52AA45D8-5065-443F-933D-F9F73CD89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48250"/>
            <a:ext cx="8667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2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联网时由系统任务继续整理。完成、失败或需要补充时通知用户，拒绝加急则回退普通任务。</a:t>
            </a:r>
          </a:p>
        </p:txBody>
      </p:sp>
      <p:sp>
        <p:nvSpPr>
          <p:cNvPr id="8" name="列表与内容">
            <a:extLst xmlns:a="http://schemas.openxmlformats.org/drawingml/2006/main">
              <a:ext uri="{FF2B5EF4-FFF2-40B4-BE49-F238E27FC236}">
                <a16:creationId xmlns:a16="http://schemas.microsoft.com/office/drawing/2014/main" id="{C0660CB4-7AA8-41BE-9614-21B644F0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543675"/>
            <a:ext cx="866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列表与内容</a:t>
            </a:r>
          </a:p>
        </p:txBody>
      </p:sp>
      <p:sp>
        <p:nvSpPr>
          <p:cNvPr id="9" name="长按多选替代“更多”删除，支持批量处理。独立">
            <a:extLst xmlns:a="http://schemas.openxmlformats.org/drawingml/2006/main">
              <a:ext uri="{FF2B5EF4-FFF2-40B4-BE49-F238E27FC236}">
                <a16:creationId xmlns:a16="http://schemas.microsoft.com/office/drawing/2014/main" id="{95F336C3-A75F-40AC-9856-4A9A27818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8667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长按多选替代“更多”删除，支持批量处理。独立细则分行展示，底部导航避让手势并居中。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A51930-01EC-454E-B7F6-EA57D20C2F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a88859c722414f"/>
          <a:stretch xmlns:a="http://schemas.openxmlformats.org/drawingml/2006/main"/>
        </p:blipFill>
        <p:spPr>
          <a:xfrm xmlns:a="http://schemas.openxmlformats.org/drawingml/2006/main">
            <a:off x="10859039" y="2381250"/>
            <a:ext cx="2646872" cy="5010150"/>
          </a:xfrm>
          <a:prstGeom xmlns:a="http://schemas.openxmlformats.org/drawingml/2006/main" prst="rect">
            <a:avLst/>
          </a:prstGeom>
        </p:spPr>
      </p:pic>
      <p:sp>
        <p:nvSpPr>
          <p:cNvPr id="11" name="现有交互原型，非真机截图">
            <a:extLst xmlns:a="http://schemas.openxmlformats.org/drawingml/2006/main">
              <a:ext uri="{FF2B5EF4-FFF2-40B4-BE49-F238E27FC236}">
                <a16:creationId xmlns:a16="http://schemas.microsoft.com/office/drawing/2014/main" id="{410D0588-5C68-4AF1-BA74-0B9B32BD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7667625"/>
            <a:ext cx="400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现有交互原型，非真机截图</a:t>
            </a:r>
          </a:p>
        </p:txBody>
      </p:sp>
    </p:spTree>
    <p:extLst>
      <p:ext uri="{BB962C8B-B14F-4D97-AF65-F5344CB8AC3E}">
        <p14:creationId xmlns:p14="http://schemas.microsoft.com/office/powerpoint/2010/main" val="201211328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闪退、重复创建与提醒遗漏">
            <a:extLst xmlns:a="http://schemas.openxmlformats.org/drawingml/2006/main">
              <a:ext uri="{FF2B5EF4-FFF2-40B4-BE49-F238E27FC236}">
                <a16:creationId xmlns:a16="http://schemas.microsoft.com/office/drawing/2014/main" id="{6AC651FD-04E2-460B-9A84-A313707D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闪退、重复创建与提醒遗漏</a:t>
            </a:r>
          </a:p>
        </p:txBody>
      </p:sp>
      <p:sp>
        <p:nvSpPr>
          <p:cNvPr id="2" name="一次提交的保存、后台任务与系统调度需要分清状">
            <a:extLst xmlns:a="http://schemas.openxmlformats.org/drawingml/2006/main">
              <a:ext uri="{FF2B5EF4-FFF2-40B4-BE49-F238E27FC236}">
                <a16:creationId xmlns:a16="http://schemas.microsoft.com/office/drawing/2014/main" id="{582028B4-5431-4C13-A908-1E3B6122C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一次提交的保存、后台任务与系统调度需要分清状态</a:t>
            </a:r>
          </a:p>
        </p:txBody>
      </p:sp>
      <p:sp>
        <p:nvSpPr>
          <p:cNvPr id="3" name="12">
            <a:extLst xmlns:a="http://schemas.openxmlformats.org/drawingml/2006/main">
              <a:ext uri="{FF2B5EF4-FFF2-40B4-BE49-F238E27FC236}">
                <a16:creationId xmlns:a16="http://schemas.microsoft.com/office/drawing/2014/main" id="{630E6FBC-6A37-4481-8BAC-BF96E8007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8D7F95-52CB-445C-9091-607F670BF808}"/>
              </a:ext>
            </a:extLst>
          </p:cNvPr>
          <p:cNvGraphicFramePr/>
          <p:nvPr/>
        </p:nvGraphicFramePr>
        <p:xfrm>
          <a:off xmlns:a="http://schemas.openxmlformats.org/drawingml/2006/main" x="800100" y="2333625"/>
          <a:ext xmlns:a="http://schemas.openxmlformats.org/drawingml/2006/main" cx="13639800" cy="519112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667000"/>
                <a:gridCol w="5905500"/>
                <a:gridCol w="5067300"/>
              </a:tblGrid>
              <a:tr h="865188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定位与修复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验证方式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865188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提交时闪退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补齐联网任务权限并保护系统任务登记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Android运行模拟覆盖登记失败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65188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重复创建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防连点，保存成功先记住事项ID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重复点击、页面重建与保存失败路径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65188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有歧义却无人处理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提交前转pending_ai并恢复遗漏任务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恢复、后台跳过与任务状态回归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65188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安排状态不明确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恢复提醒结果页，展示登记或受限状态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结果页、通知及权限组合模拟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865188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旧结果覆盖新事项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内容与修订校验，编辑/完成/删除优先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旧模型响应与过期通知回归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保存成功与提醒登记成功分别反馈。后续处理失败">
            <a:extLst xmlns:a="http://schemas.openxmlformats.org/drawingml/2006/main">
              <a:ext uri="{FF2B5EF4-FFF2-40B4-BE49-F238E27FC236}">
                <a16:creationId xmlns:a16="http://schemas.microsoft.com/office/drawing/2014/main" id="{FFC40FE9-A62C-4842-B8B9-B3B8AB539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743825"/>
            <a:ext cx="1323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保存成功与提醒登记成功分别反馈。后续处理失败保留同一事项，允许重试。</a:t>
            </a:r>
          </a:p>
        </p:txBody>
      </p:sp>
    </p:spTree>
    <p:extLst>
      <p:ext uri="{BB962C8B-B14F-4D97-AF65-F5344CB8AC3E}">
        <p14:creationId xmlns:p14="http://schemas.microsoft.com/office/powerpoint/2010/main" val="191022417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补充信息后仍反复询问">
            <a:extLst xmlns:a="http://schemas.openxmlformats.org/drawingml/2006/main">
              <a:ext uri="{FF2B5EF4-FFF2-40B4-BE49-F238E27FC236}">
                <a16:creationId xmlns:a16="http://schemas.microsoft.com/office/drawing/2014/main" id="{2DD8FA0B-066D-407B-B480-80935078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补充信息后仍反复询问</a:t>
            </a:r>
          </a:p>
        </p:txBody>
      </p:sp>
      <p:sp>
        <p:nvSpPr>
          <p:cNvPr id="2" name="初始6条正反回归有4条失败，修复后6条通过">
            <a:extLst xmlns:a="http://schemas.openxmlformats.org/drawingml/2006/main">
              <a:ext uri="{FF2B5EF4-FFF2-40B4-BE49-F238E27FC236}">
                <a16:creationId xmlns:a16="http://schemas.microsoft.com/office/drawing/2014/main" id="{B2C9C70F-1A42-4AC0-8BAE-E39CB136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初始6条正反回归有4条失败，修复后6条通过</a:t>
            </a:r>
          </a:p>
        </p:txBody>
      </p:sp>
      <p:sp>
        <p:nvSpPr>
          <p:cNvPr id="3" name="13">
            <a:extLst xmlns:a="http://schemas.openxmlformats.org/drawingml/2006/main">
              <a:ext uri="{FF2B5EF4-FFF2-40B4-BE49-F238E27FC236}">
                <a16:creationId xmlns:a16="http://schemas.microsoft.com/office/drawing/2014/main" id="{1F7E3180-3EB0-44F9-A615-C17FD918D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4BB203-E4BC-4316-AE7E-B39CDEF8142B}"/>
              </a:ext>
            </a:extLst>
          </p:cNvPr>
          <p:cNvGraphicFramePr/>
          <p:nvPr/>
        </p:nvGraphicFramePr>
        <p:xfrm>
          <a:off xmlns:a="http://schemas.openxmlformats.org/drawingml/2006/main" x="800100" y="2381250"/>
          <a:ext xmlns:a="http://schemas.openxmlformats.org/drawingml/2006/main" cx="13639800" cy="44767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6762750"/>
                <a:gridCol w="6877050"/>
              </a:tblGrid>
              <a:tr h="74612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根因类别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调整方式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74612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旧问题中的日期和“待定”污染原文判断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问题仅作元数据，回答单独保存与读取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612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更正答案后新旧值累积冲突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同一字段使用最新有效回答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74612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模型仍返回unknown或旧歧义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本地复核可确定字段并持久化候选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612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中文星期、分钟、午夜与不确定回答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拆分解析、保留分钟、拒绝不确定值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746125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旧通知与任务拒绝导致状态回退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通知绑定修订，保存答案并允许重试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真实模型响应最初进入Android时15/1">
            <a:extLst xmlns:a="http://schemas.openxmlformats.org/drawingml/2006/main">
              <a:ext uri="{FF2B5EF4-FFF2-40B4-BE49-F238E27FC236}">
                <a16:creationId xmlns:a16="http://schemas.microsoft.com/office/drawing/2014/main" id="{F31FFBB5-AC30-4F0F-9C07-C47CF53E9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48525"/>
            <a:ext cx="13639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真实模型响应最初进入Android时15/16通过。补上“下周一三点”解析后，直连与公网响应的最终规划均16/16通过。</a:t>
            </a:r>
          </a:p>
        </p:txBody>
      </p:sp>
    </p:spTree>
    <p:extLst>
      <p:ext uri="{BB962C8B-B14F-4D97-AF65-F5344CB8AC3E}">
        <p14:creationId xmlns:p14="http://schemas.microsoft.com/office/powerpoint/2010/main" val="45092178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本地优先与提醒意图的修正">
            <a:extLst xmlns:a="http://schemas.openxmlformats.org/drawingml/2006/main">
              <a:ext uri="{FF2B5EF4-FFF2-40B4-BE49-F238E27FC236}">
                <a16:creationId xmlns:a16="http://schemas.microsoft.com/office/drawing/2014/main" id="{6B51E5B0-C9A9-441E-88F5-3E986EE16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本地优先与提醒意图的修正</a:t>
            </a:r>
          </a:p>
        </p:txBody>
      </p:sp>
      <p:sp>
        <p:nvSpPr>
          <p:cNvPr id="2" name="常见短句和已知歧义不再默认交给模型">
            <a:extLst xmlns:a="http://schemas.openxmlformats.org/drawingml/2006/main">
              <a:ext uri="{FF2B5EF4-FFF2-40B4-BE49-F238E27FC236}">
                <a16:creationId xmlns:a16="http://schemas.microsoft.com/office/drawing/2014/main" id="{BE4528FF-4248-49AA-8239-CFD54568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常见短句和已知歧义不再默认交给模型</a:t>
            </a:r>
          </a:p>
        </p:txBody>
      </p:sp>
      <p:sp>
        <p:nvSpPr>
          <p:cNvPr id="3" name="14">
            <a:extLst xmlns:a="http://schemas.openxmlformats.org/drawingml/2006/main">
              <a:ext uri="{FF2B5EF4-FFF2-40B4-BE49-F238E27FC236}">
                <a16:creationId xmlns:a16="http://schemas.microsoft.com/office/drawing/2014/main" id="{ABA7E612-21E6-4334-B36F-A31BD9E7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009888-3234-4DD9-A564-66C4765F8327}"/>
              </a:ext>
            </a:extLst>
          </p:cNvPr>
          <p:cNvGraphicFramePr/>
          <p:nvPr/>
        </p:nvGraphicFramePr>
        <p:xfrm>
          <a:off xmlns:a="http://schemas.openxmlformats.org/drawingml/2006/main" x="800100" y="2371725"/>
          <a:ext xmlns:a="http://schemas.openxmlformats.org/drawingml/2006/main" cx="13639800" cy="47625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8382000"/>
                <a:gridCol w="5257800"/>
              </a:tblGrid>
              <a:tr h="7937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现行结果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7937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明天下午3点提醒我参加会议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次日15:00提醒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937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明天下午3点参加会议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次日14:30提醒，15:00开始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7937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明天下午3点参加会议，提前10分钟提醒我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次日14:50提醒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937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明天九点半提醒我取票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本地询问早晚，保留半点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7937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中午3点提醒我打印标签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950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仅确认具体时刻，不问消息日期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原规则曾将指定提醒也按事项提前量处理。新规则">
            <a:extLst xmlns:a="http://schemas.openxmlformats.org/drawingml/2006/main">
              <a:ext uri="{FF2B5EF4-FFF2-40B4-BE49-F238E27FC236}">
                <a16:creationId xmlns:a16="http://schemas.microsoft.com/office/drawing/2014/main" id="{CF47FB89-C276-474C-B9E2-917FCD2B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467600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原规则曾将指定提醒也按事项提前量处理。新规则区分reminder与start，优先明确指令与原文提前量。</a:t>
            </a:r>
          </a:p>
        </p:txBody>
      </p:sp>
    </p:spTree>
    <p:extLst>
      <p:ext uri="{BB962C8B-B14F-4D97-AF65-F5344CB8AC3E}">
        <p14:creationId xmlns:p14="http://schemas.microsoft.com/office/powerpoint/2010/main" val="142318348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验证方法与目前结果">
            <a:extLst xmlns:a="http://schemas.openxmlformats.org/drawingml/2006/main">
              <a:ext uri="{FF2B5EF4-FFF2-40B4-BE49-F238E27FC236}">
                <a16:creationId xmlns:a16="http://schemas.microsoft.com/office/drawing/2014/main" id="{077DF79B-0D2E-4A6A-A40F-E932231B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验证方法与目前结果</a:t>
            </a:r>
          </a:p>
        </p:txBody>
      </p:sp>
      <p:sp>
        <p:nvSpPr>
          <p:cNvPr id="2" name="验收最终状态、提醒数量及触发时刻，不能只看模">
            <a:extLst xmlns:a="http://schemas.openxmlformats.org/drawingml/2006/main">
              <a:ext uri="{FF2B5EF4-FFF2-40B4-BE49-F238E27FC236}">
                <a16:creationId xmlns:a16="http://schemas.microsoft.com/office/drawing/2014/main" id="{4FEA5612-DEFA-421B-8B9A-314FB86C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验收最终状态、提醒数量及触发时刻，不能只看模型返回成功</a:t>
            </a:r>
          </a:p>
        </p:txBody>
      </p:sp>
      <p:sp>
        <p:nvSpPr>
          <p:cNvPr id="3" name="15">
            <a:extLst xmlns:a="http://schemas.openxmlformats.org/drawingml/2006/main">
              <a:ext uri="{FF2B5EF4-FFF2-40B4-BE49-F238E27FC236}">
                <a16:creationId xmlns:a16="http://schemas.microsoft.com/office/drawing/2014/main" id="{B1732443-C87C-403A-B01F-5250782D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4" name="171">
            <a:extLst xmlns:a="http://schemas.openxmlformats.org/drawingml/2006/main">
              <a:ext uri="{FF2B5EF4-FFF2-40B4-BE49-F238E27FC236}">
                <a16:creationId xmlns:a16="http://schemas.microsoft.com/office/drawing/2014/main" id="{1B66B88F-7793-42AD-B367-25E88A9B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33625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45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645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45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171</a:t>
            </a:r>
          </a:p>
        </p:txBody>
      </p:sp>
      <p:sp>
        <p:nvSpPr>
          <p:cNvPr id="5" name="Android单元与运行模拟">
            <a:extLst xmlns:a="http://schemas.openxmlformats.org/drawingml/2006/main">
              <a:ext uri="{FF2B5EF4-FFF2-40B4-BE49-F238E27FC236}">
                <a16:creationId xmlns:a16="http://schemas.microsoft.com/office/drawing/2014/main" id="{CF5B032E-CC33-4057-AA06-0E76D6F4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86150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Android单元与运行模拟</a:t>
            </a:r>
          </a:p>
        </p:txBody>
      </p:sp>
      <p:sp>
        <p:nvSpPr>
          <p:cNvPr id="6" name="24">
            <a:extLst xmlns:a="http://schemas.openxmlformats.org/drawingml/2006/main">
              <a:ext uri="{FF2B5EF4-FFF2-40B4-BE49-F238E27FC236}">
                <a16:creationId xmlns:a16="http://schemas.microsoft.com/office/drawing/2014/main" id="{D89B5151-2659-45B2-9F87-AB13F235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333625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45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645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45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7" name="网关与迁移测试">
            <a:extLst xmlns:a="http://schemas.openxmlformats.org/drawingml/2006/main">
              <a:ext uri="{FF2B5EF4-FFF2-40B4-BE49-F238E27FC236}">
                <a16:creationId xmlns:a16="http://schemas.microsoft.com/office/drawing/2014/main" id="{CDADDC38-7707-48CC-B617-09F43E8B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486150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网关与迁移测试</a:t>
            </a:r>
          </a:p>
        </p:txBody>
      </p:sp>
      <p:sp>
        <p:nvSpPr>
          <p:cNvPr id="8" name="40/40">
            <a:extLst xmlns:a="http://schemas.openxmlformats.org/drawingml/2006/main">
              <a:ext uri="{FF2B5EF4-FFF2-40B4-BE49-F238E27FC236}">
                <a16:creationId xmlns:a16="http://schemas.microsoft.com/office/drawing/2014/main" id="{1A38C59D-80E1-4A7D-9D1F-DB24E20A3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333625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45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645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45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40/40</a:t>
            </a:r>
          </a:p>
        </p:txBody>
      </p:sp>
      <p:sp>
        <p:nvSpPr>
          <p:cNvPr id="9" name="云端响应在Android最终采用">
            <a:extLst xmlns:a="http://schemas.openxmlformats.org/drawingml/2006/main">
              <a:ext uri="{FF2B5EF4-FFF2-40B4-BE49-F238E27FC236}">
                <a16:creationId xmlns:a16="http://schemas.microsoft.com/office/drawing/2014/main" id="{8433A7DE-2271-44E0-8E06-9E178693F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486150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云端响应在Android最终采用</a:t>
            </a:r>
          </a:p>
        </p:txBody>
      </p:sp>
      <p:graphicFrame>
        <p:nvGraphicFrame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C93F4D-3572-4ADE-8339-66C135C7333C}"/>
              </a:ext>
            </a:extLst>
          </p:cNvPr>
          <p:cNvGraphicFramePr/>
          <p:nvPr/>
        </p:nvGraphicFramePr>
        <p:xfrm>
          <a:off xmlns:a="http://schemas.openxmlformats.org/drawingml/2006/main" x="800100" y="4419600"/>
          <a:ext xmlns:a="http://schemas.openxmlformats.org/drawingml/2006/main" cx="13639800" cy="280987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952750"/>
                <a:gridCol w="5334000"/>
                <a:gridCol w="5353050"/>
              </a:tblGrid>
              <a:tr h="702469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证据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已经确认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尚未证明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702469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开发回归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29次文字与11次合成图片输入的规划结果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独立保留集与真实总体准确率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2469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设备路径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早期Android16有限安装、迁移及文字联调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新版全链路、休眠及跨厂商到达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702469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产品价值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形成可运行版本与可复测问题记录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87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其他用户的采用、留存与节省时间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最新完整记录为2026-10-12，版本v0">
            <a:extLst xmlns:a="http://schemas.openxmlformats.org/drawingml/2006/main">
              <a:ext uri="{FF2B5EF4-FFF2-40B4-BE49-F238E27FC236}">
                <a16:creationId xmlns:a16="http://schemas.microsoft.com/office/drawing/2014/main" id="{C81BA4C3-3F57-476E-90CC-2CA15195B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591425"/>
            <a:ext cx="1333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最新完整记录为2026-10-12，版本v0.8.0-dev。自动运行模拟使用Robolectric API34，11次图片输入来自7张独立合成图。</a:t>
            </a:r>
          </a:p>
        </p:txBody>
      </p:sp>
    </p:spTree>
    <p:extLst>
      <p:ext uri="{BB962C8B-B14F-4D97-AF65-F5344CB8AC3E}">
        <p14:creationId xmlns:p14="http://schemas.microsoft.com/office/powerpoint/2010/main" val="44433783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产品复盘与下一步">
            <a:extLst xmlns:a="http://schemas.openxmlformats.org/drawingml/2006/main">
              <a:ext uri="{FF2B5EF4-FFF2-40B4-BE49-F238E27FC236}">
                <a16:creationId xmlns:a16="http://schemas.microsoft.com/office/drawing/2014/main" id="{C048D161-A974-4DC4-93A9-0194EDAE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产品复盘与下一步</a:t>
            </a:r>
          </a:p>
        </p:txBody>
      </p:sp>
      <p:sp>
        <p:nvSpPr>
          <p:cNvPr id="2" name="个人项目已跑通交付路径，接下来优先验证用户价">
            <a:extLst xmlns:a="http://schemas.openxmlformats.org/drawingml/2006/main">
              <a:ext uri="{FF2B5EF4-FFF2-40B4-BE49-F238E27FC236}">
                <a16:creationId xmlns:a16="http://schemas.microsoft.com/office/drawing/2014/main" id="{20E124C2-4C06-4C61-9CAC-201DBE7F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个人项目已跑通交付路径，接下来优先验证用户价值</a:t>
            </a:r>
          </a:p>
        </p:txBody>
      </p:sp>
      <p:sp>
        <p:nvSpPr>
          <p:cNvPr id="3" name="16">
            <a:extLst xmlns:a="http://schemas.openxmlformats.org/drawingml/2006/main">
              <a:ext uri="{FF2B5EF4-FFF2-40B4-BE49-F238E27FC236}">
                <a16:creationId xmlns:a16="http://schemas.microsoft.com/office/drawing/2014/main" id="{8FB8B4D5-2624-4965-9722-95FBADEAE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4" name="保留的判断">
            <a:extLst xmlns:a="http://schemas.openxmlformats.org/drawingml/2006/main">
              <a:ext uri="{FF2B5EF4-FFF2-40B4-BE49-F238E27FC236}">
                <a16:creationId xmlns:a16="http://schemas.microsoft.com/office/drawing/2014/main" id="{D95ECDC9-CFF4-47EA-96CD-43AB6AFD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81250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保留的判断</a:t>
            </a:r>
          </a:p>
        </p:txBody>
      </p:sp>
      <p:sp>
        <p:nvSpPr>
          <p:cNvPr id="5" name="默认策略服从明确用户意图。&#10;简单输入也要覆盖">
            <a:extLst xmlns:a="http://schemas.openxmlformats.org/drawingml/2006/main">
              <a:ext uri="{FF2B5EF4-FFF2-40B4-BE49-F238E27FC236}">
                <a16:creationId xmlns:a16="http://schemas.microsoft.com/office/drawing/2014/main" id="{C6AA66DE-19ED-4247-B6F0-AAD0A520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71800"/>
            <a:ext cx="6477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默认策略服从明确用户意图。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简单输入也要覆盖歧义。输入来源、消息时间与提醒时间分别记录。</a:t>
            </a:r>
          </a:p>
        </p:txBody>
      </p:sp>
      <p:sp>
        <p:nvSpPr>
          <p:cNvPr id="6" name="需要补齐的证据">
            <a:extLst xmlns:a="http://schemas.openxmlformats.org/drawingml/2006/main">
              <a:ext uri="{FF2B5EF4-FFF2-40B4-BE49-F238E27FC236}">
                <a16:creationId xmlns:a16="http://schemas.microsoft.com/office/drawing/2014/main" id="{14BA8E97-C737-4499-95BF-73F71182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381250"/>
            <a:ext cx="6419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需要补齐的证据</a:t>
            </a:r>
          </a:p>
        </p:txBody>
      </p:sp>
      <p:sp>
        <p:nvSpPr>
          <p:cNvPr id="7" name="访谈与竞品实测尚未开展。&#10;接下来验证真实采用">
            <a:extLst xmlns:a="http://schemas.openxmlformats.org/drawingml/2006/main">
              <a:ext uri="{FF2B5EF4-FFF2-40B4-BE49-F238E27FC236}">
                <a16:creationId xmlns:a16="http://schemas.microsoft.com/office/drawing/2014/main" id="{8F0BC3A8-50E2-45A0-A024-3FD2041AB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971800"/>
            <a:ext cx="64198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访谈与竞品实测尚未开展。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接下来验证真实采用和整理成本，开发集回归仍不能替代用户价值验证。</a:t>
            </a:r>
          </a:p>
        </p:txBody>
      </p:sp>
      <p:sp>
        <p:nvSpPr>
          <p:cNvPr id="8" name="计划先做">
            <a:extLst xmlns:a="http://schemas.openxmlformats.org/drawingml/2006/main">
              <a:ext uri="{FF2B5EF4-FFF2-40B4-BE49-F238E27FC236}">
                <a16:creationId xmlns:a16="http://schemas.microsoft.com/office/drawing/2014/main" id="{87BB48C8-03AB-472D-9060-041032377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67250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计划先做</a:t>
            </a:r>
          </a:p>
        </p:txBody>
      </p:sp>
      <p:sp>
        <p:nvSpPr>
          <p:cNvPr id="9" name="访谈5至8位同学，比较同一通知的替代处理方式">
            <a:extLst xmlns:a="http://schemas.openxmlformats.org/drawingml/2006/main">
              <a:ext uri="{FF2B5EF4-FFF2-40B4-BE49-F238E27FC236}">
                <a16:creationId xmlns:a16="http://schemas.microsoft.com/office/drawing/2014/main" id="{A4C0E04F-6471-45F9-85D0-DFE1217E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6477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访谈5至8位同学，比较同一通知的替代处理方式，再邀请3至5位新用户完成操作任务。</a:t>
            </a:r>
          </a:p>
        </p:txBody>
      </p:sp>
      <p:sp>
        <p:nvSpPr>
          <p:cNvPr id="10" name="再扩大支持">
            <a:extLst xmlns:a="http://schemas.openxmlformats.org/drawingml/2006/main">
              <a:ext uri="{FF2B5EF4-FFF2-40B4-BE49-F238E27FC236}">
                <a16:creationId xmlns:a16="http://schemas.microsoft.com/office/drawing/2014/main" id="{B9A85708-3869-4B12-96CA-98FAE35C7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667250"/>
            <a:ext cx="6419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再扩大支持</a:t>
            </a:r>
          </a:p>
        </p:txBody>
      </p:sp>
      <p:sp>
        <p:nvSpPr>
          <p:cNvPr id="11" name="补齐真机锁屏、重启、省电与权限验收，再推进语">
            <a:extLst xmlns:a="http://schemas.openxmlformats.org/drawingml/2006/main">
              <a:ext uri="{FF2B5EF4-FFF2-40B4-BE49-F238E27FC236}">
                <a16:creationId xmlns:a16="http://schemas.microsoft.com/office/drawing/2014/main" id="{BD470E6F-7F41-4AE8-BC12-8E6B2AFF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257800"/>
            <a:ext cx="64198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补齐真机锁屏、重启、省电与权限验收，再推进语音、重复系列与多厂商支持。</a:t>
            </a:r>
          </a:p>
        </p:txBody>
      </p:sp>
      <p:sp>
        <p:nvSpPr>
          <p:cNvPr id="12" name="个人贡献：需求判断、规则与交互设计、验收和迭">
            <a:extLst xmlns:a="http://schemas.openxmlformats.org/drawingml/2006/main">
              <a:ext uri="{FF2B5EF4-FFF2-40B4-BE49-F238E27FC236}">
                <a16:creationId xmlns:a16="http://schemas.microsoft.com/office/drawing/2014/main" id="{4B935F82-F507-4D11-820A-FB808D5C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353300"/>
            <a:ext cx="13639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个人贡献：需求判断、规则与交互设计、验收和迭代推进。AI辅助编码，产品取舍与验收由本人负责。</a:t>
            </a:r>
          </a:p>
        </p:txBody>
      </p:sp>
    </p:spTree>
    <p:extLst>
      <p:ext uri="{BB962C8B-B14F-4D97-AF65-F5344CB8AC3E}">
        <p14:creationId xmlns:p14="http://schemas.microsoft.com/office/powerpoint/2010/main" val="8913083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版本记录 prep-v0.1">
            <a:extLst xmlns:a="http://schemas.openxmlformats.org/drawingml/2006/main">
              <a:ext uri="{FF2B5EF4-FFF2-40B4-BE49-F238E27FC236}">
                <a16:creationId xmlns:a16="http://schemas.microsoft.com/office/drawing/2014/main" id="{CF8A3A0A-A8FE-41BC-B471-C6ED4076C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prep-v0.1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6C475EBC-059B-45FB-A98C-2FE969F66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17">
            <a:extLst xmlns:a="http://schemas.openxmlformats.org/drawingml/2006/main">
              <a:ext uri="{FF2B5EF4-FFF2-40B4-BE49-F238E27FC236}">
                <a16:creationId xmlns:a16="http://schemas.microsoft.com/office/drawing/2014/main" id="{F1C5C149-DE67-4D47-89BB-68E7A689D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58118D5F-F4E2-4CAB-9C46-F184BD64F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建立Git版本管理，统一记录产品文档、设计与">
            <a:extLst xmlns:a="http://schemas.openxmlformats.org/drawingml/2006/main">
              <a:ext uri="{FF2B5EF4-FFF2-40B4-BE49-F238E27FC236}">
                <a16:creationId xmlns:a16="http://schemas.microsoft.com/office/drawing/2014/main" id="{86F2FF93-1DCF-4F80-94DB-BFC6440D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建立Git版本管理，统一记录产品文档、设计与未来代码。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5A7B0E5B-B42A-40A1-B92B-2C2D5171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保存MVP需求和Mermaid链路图基线。">
            <a:extLst xmlns:a="http://schemas.openxmlformats.org/drawingml/2006/main">
              <a:ext uri="{FF2B5EF4-FFF2-40B4-BE49-F238E27FC236}">
                <a16:creationId xmlns:a16="http://schemas.microsoft.com/office/drawing/2014/main" id="{52D4604B-03AD-4859-8AA4-2F0ACD5D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479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保存MVP需求和Mermaid链路图基线。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B38F75E2-023A-46F4-9827-8C751F72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575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归档三栏导航、整件事完成的草图快照。草图仍有">
            <a:extLst xmlns:a="http://schemas.openxmlformats.org/drawingml/2006/main">
              <a:ext uri="{FF2B5EF4-FFF2-40B4-BE49-F238E27FC236}">
                <a16:creationId xmlns:a16="http://schemas.microsoft.com/office/drawing/2014/main" id="{265A6749-ADA2-4B10-AD93-552A5758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4805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归档三栏导航、整件事完成的草图快照。草图仍有演示跳转及早期示例，冲突时以PRD为准。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60FE60ED-8C24-440B-AC68-9EB92DB90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576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增加密钥、私人样本、构建产物忽略规则及版本管">
            <a:extLst xmlns:a="http://schemas.openxmlformats.org/drawingml/2006/main">
              <a:ext uri="{FF2B5EF4-FFF2-40B4-BE49-F238E27FC236}">
                <a16:creationId xmlns:a16="http://schemas.microsoft.com/office/drawing/2014/main" id="{2C344ACD-0363-4F50-A25A-B60598E9C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4812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增加密钥、私人样本、构建产物忽略规则及版本管理约定。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43C900F7-0FF9-41AB-BB80-99F57CF1F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577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记录vivo X100s测试机信息、工具链检">
            <a:extLst xmlns:a="http://schemas.openxmlformats.org/drawingml/2006/main">
              <a:ext uri="{FF2B5EF4-FFF2-40B4-BE49-F238E27FC236}">
                <a16:creationId xmlns:a16="http://schemas.microsoft.com/office/drawing/2014/main" id="{CC8F7D86-804D-4F68-92E4-58D5EE350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6482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记录vivo X100s测试机信息、工具链检查和DeepSeek图像能力文档核查。</a:t>
            </a:r>
          </a:p>
        </p:txBody>
      </p:sp>
      <p:sp>
        <p:nvSpPr>
          <p:cNvPr id="14" name="•">
            <a:extLst xmlns:a="http://schemas.openxmlformats.org/drawingml/2006/main">
              <a:ext uri="{FF2B5EF4-FFF2-40B4-BE49-F238E27FC236}">
                <a16:creationId xmlns:a16="http://schemas.microsoft.com/office/drawing/2014/main" id="{B7FAD688-D58A-41E8-9D07-BF330640A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5" name="此版本是产品准备基线，无可安装APK，未完成">
            <a:extLst xmlns:a="http://schemas.openxmlformats.org/drawingml/2006/main">
              <a:ext uri="{FF2B5EF4-FFF2-40B4-BE49-F238E27FC236}">
                <a16:creationId xmlns:a16="http://schemas.microsoft.com/office/drawing/2014/main" id="{2E12801F-9810-4EE0-B492-26FC26957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2482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此版本是产品准备基线，无可安装APK，未完成API或真机验证。</a:t>
            </a:r>
          </a:p>
        </p:txBody>
      </p:sp>
      <p:sp>
        <p:nvSpPr>
          <p:cNvPr id="16" name="依据：CHANGELOG.md，prep-v">
            <a:extLst xmlns:a="http://schemas.openxmlformats.org/drawingml/2006/main">
              <a:ext uri="{FF2B5EF4-FFF2-40B4-BE49-F238E27FC236}">
                <a16:creationId xmlns:a16="http://schemas.microsoft.com/office/drawing/2014/main" id="{F235B47A-213F-4B08-8A53-E17A5477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依据：CHANGELOG.md，prep-v0.1 — 2026-09-29。提交 10d090b。</a:t>
            </a:r>
          </a:p>
        </p:txBody>
      </p:sp>
    </p:spTree>
    <p:extLst>
      <p:ext uri="{BB962C8B-B14F-4D97-AF65-F5344CB8AC3E}">
        <p14:creationId xmlns:p14="http://schemas.microsoft.com/office/powerpoint/2010/main" val="158499475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版本记录 prep-v0.2">
            <a:extLst xmlns:a="http://schemas.openxmlformats.org/drawingml/2006/main">
              <a:ext uri="{FF2B5EF4-FFF2-40B4-BE49-F238E27FC236}">
                <a16:creationId xmlns:a16="http://schemas.microsoft.com/office/drawing/2014/main" id="{06874DE2-EE38-4B21-ADC5-10EFA9A15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prep-v0.2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CF6B3E6C-5122-4DD2-B48F-3043D5AE0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18">
            <a:extLst xmlns:a="http://schemas.openxmlformats.org/drawingml/2006/main">
              <a:ext uri="{FF2B5EF4-FFF2-40B4-BE49-F238E27FC236}">
                <a16:creationId xmlns:a16="http://schemas.microsoft.com/office/drawing/2014/main" id="{49DC1AA3-DCD8-4AF4-9D4A-376FA7F92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19B17ADE-C64F-4642-AD38-F901EECE7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PRD改为按产品需求和阶段验收推进，移除个人">
            <a:extLst xmlns:a="http://schemas.openxmlformats.org/drawingml/2006/main">
              <a:ext uri="{FF2B5EF4-FFF2-40B4-BE49-F238E27FC236}">
                <a16:creationId xmlns:a16="http://schemas.microsoft.com/office/drawing/2014/main" id="{F8828983-69E5-4AD5-95B3-5CAD2BF5C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PRD改为按产品需求和阶段验收推进，移除个人职业计划及据此设定的短期演示排期。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3FAC7E7D-0DFF-4C0C-96BE-75D7E967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补充用户场景、MVP功能验收与发布评审门槛，">
            <a:extLst xmlns:a="http://schemas.openxmlformats.org/drawingml/2006/main">
              <a:ext uri="{FF2B5EF4-FFF2-40B4-BE49-F238E27FC236}">
                <a16:creationId xmlns:a16="http://schemas.microsoft.com/office/drawing/2014/main" id="{17734E00-D889-443B-B806-408EFEA4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479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补充用户场景、MVP功能验收与发布评审门槛，以及质量和体验指标统计口径。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C7B64184-3340-45C5-9F35-F51A1900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575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同步开发准备记录，保持既有功能范围、图片直达">
            <a:extLst xmlns:a="http://schemas.openxmlformats.org/drawingml/2006/main">
              <a:ext uri="{FF2B5EF4-FFF2-40B4-BE49-F238E27FC236}">
                <a16:creationId xmlns:a16="http://schemas.microsoft.com/office/drawing/2014/main" id="{00BEF015-EC4F-4588-A869-D3543C8B3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4805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同步开发准备记录，保持既有功能范围、图片直达视觉模型链路和流程图不变。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4697A413-1BEF-46ED-A2FC-DC7D42614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576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此版本仍为产品准备基线，尚无可安装APK或已">
            <a:extLst xmlns:a="http://schemas.openxmlformats.org/drawingml/2006/main">
              <a:ext uri="{FF2B5EF4-FFF2-40B4-BE49-F238E27FC236}">
                <a16:creationId xmlns:a16="http://schemas.microsoft.com/office/drawing/2014/main" id="{9878E888-669C-447B-987A-C04CD4D0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4812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此版本仍为产品准备基线，尚无可安装APK或已完成的模型/真机验证。</a:t>
            </a:r>
          </a:p>
        </p:txBody>
      </p:sp>
      <p:sp>
        <p:nvSpPr>
          <p:cNvPr id="12" name="依据：CHANGELOG.md，prep-v">
            <a:extLst xmlns:a="http://schemas.openxmlformats.org/drawingml/2006/main">
              <a:ext uri="{FF2B5EF4-FFF2-40B4-BE49-F238E27FC236}">
                <a16:creationId xmlns:a16="http://schemas.microsoft.com/office/drawing/2014/main" id="{549102D5-BEF9-4B55-81C5-3006EDC1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依据：CHANGELOG.md，prep-v0.2 — 2026-09-29。提交 a931101。</a:t>
            </a:r>
          </a:p>
        </p:txBody>
      </p:sp>
    </p:spTree>
    <p:extLst>
      <p:ext uri="{BB962C8B-B14F-4D97-AF65-F5344CB8AC3E}">
        <p14:creationId xmlns:p14="http://schemas.microsoft.com/office/powerpoint/2010/main" val="114292387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版本记录 foundation-v0.1">
            <a:extLst xmlns:a="http://schemas.openxmlformats.org/drawingml/2006/main">
              <a:ext uri="{FF2B5EF4-FFF2-40B4-BE49-F238E27FC236}">
                <a16:creationId xmlns:a16="http://schemas.microsoft.com/office/drawing/2014/main" id="{BDE7B4F4-D75C-4CC7-8CE7-BAB49BF1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foundation-v0.1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339AFE6F-AB89-4A78-BD54-C413B4FFB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19">
            <a:extLst xmlns:a="http://schemas.openxmlformats.org/drawingml/2006/main">
              <a:ext uri="{FF2B5EF4-FFF2-40B4-BE49-F238E27FC236}">
                <a16:creationId xmlns:a16="http://schemas.microsoft.com/office/drawing/2014/main" id="{C199A963-F45D-4611-B5E2-DD951D9B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1E98D4ED-CF50-4573-9381-0388F7757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新增Kotlin Android项目、Gra">
            <a:extLst xmlns:a="http://schemas.openxmlformats.org/drawingml/2006/main">
              <a:ext uri="{FF2B5EF4-FFF2-40B4-BE49-F238E27FC236}">
                <a16:creationId xmlns:a16="http://schemas.microsoft.com/office/drawing/2014/main" id="{397188B2-2032-43D4-A9D1-07F67D88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新增Kotlin Android项目、Gradle Wrapper和可复现的Windows构建脚本。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FDDF7D87-6677-4E2B-B584-3857B15EE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实现日程/笔记/设置、本地SQLite保存、">
            <a:extLst xmlns:a="http://schemas.openxmlformats.org/drawingml/2006/main">
              <a:ext uri="{FF2B5EF4-FFF2-40B4-BE49-F238E27FC236}">
                <a16:creationId xmlns:a16="http://schemas.microsoft.com/office/drawing/2014/main" id="{ECE5633E-969C-49EE-83B9-A3043903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479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实现日程/笔记/设置、本地SQLite保存、图片私有保存、笔记搜索与基础编辑、整件事完成/恢复。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975520E4-F996-497B-8855-4FF5448D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575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实现有限的本地明确提醒指令，复杂文本与图片保">
            <a:extLst xmlns:a="http://schemas.openxmlformats.org/drawingml/2006/main">
              <a:ext uri="{FF2B5EF4-FFF2-40B4-BE49-F238E27FC236}">
                <a16:creationId xmlns:a16="http://schemas.microsoft.com/office/drawing/2014/main" id="{2990B7A2-2B18-4D18-A4F1-9760A8822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4805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实现有限的本地明确提醒指令，复杂文本与图片保留待智能解析状态。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20C44B2E-81D8-42B1-815B-84F83EB5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576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实现用户指定提醒、通知完成/延后操作、权限状">
            <a:extLst xmlns:a="http://schemas.openxmlformats.org/drawingml/2006/main">
              <a:ext uri="{FF2B5EF4-FFF2-40B4-BE49-F238E27FC236}">
                <a16:creationId xmlns:a16="http://schemas.microsoft.com/office/drawing/2014/main" id="{B12AEA95-7C9A-458B-BA13-EBC91703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4812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实现用户指定提醒、通知完成/延后操作、权限状态与未来提醒重新登记。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737972A9-242A-49FE-9EF7-4ED78D9B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577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将跨厂商兼容、轻量省电及不依赖后台常驻纳入P">
            <a:extLst xmlns:a="http://schemas.openxmlformats.org/drawingml/2006/main">
              <a:ext uri="{FF2B5EF4-FFF2-40B4-BE49-F238E27FC236}">
                <a16:creationId xmlns:a16="http://schemas.microsoft.com/office/drawing/2014/main" id="{60742D87-8D62-4677-9916-5415A8B5F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6482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将跨厂商兼容、轻量省电及不依赖后台常驻纳入PRD；补充兼容矩阵，并避免页面返回时重复登记未变化的提醒。</a:t>
            </a:r>
          </a:p>
        </p:txBody>
      </p:sp>
      <p:sp>
        <p:nvSpPr>
          <p:cNvPr id="14" name="•">
            <a:extLst xmlns:a="http://schemas.openxmlformats.org/drawingml/2006/main">
              <a:ext uri="{FF2B5EF4-FFF2-40B4-BE49-F238E27FC236}">
                <a16:creationId xmlns:a16="http://schemas.microsoft.com/office/drawing/2014/main" id="{03912CCA-1601-48C4-B320-0E874615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5" name="实现基础系统分享接收；最终的直接提交交互尚待">
            <a:extLst xmlns:a="http://schemas.openxmlformats.org/drawingml/2006/main">
              <a:ext uri="{FF2B5EF4-FFF2-40B4-BE49-F238E27FC236}">
                <a16:creationId xmlns:a16="http://schemas.microsoft.com/office/drawing/2014/main" id="{6CE31D67-6760-4E1F-9987-A6EE338B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2482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实现基础系统分享接收；最终的直接提交交互尚待完善。</a:t>
            </a:r>
          </a:p>
        </p:txBody>
      </p:sp>
      <p:sp>
        <p:nvSpPr>
          <p:cNvPr id="16" name="•">
            <a:extLst xmlns:a="http://schemas.openxmlformats.org/drawingml/2006/main">
              <a:ext uri="{FF2B5EF4-FFF2-40B4-BE49-F238E27FC236}">
                <a16:creationId xmlns:a16="http://schemas.microsoft.com/office/drawing/2014/main" id="{A6817F9B-61CC-49FA-93CB-2A55E566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578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7" name="构建、10项单元测试、Lint通过，生成约0">
            <a:extLst xmlns:a="http://schemas.openxmlformats.org/drawingml/2006/main">
              <a:ext uri="{FF2B5EF4-FFF2-40B4-BE49-F238E27FC236}">
                <a16:creationId xmlns:a16="http://schemas.microsoft.com/office/drawing/2014/main" id="{C3E6EE1A-0C0F-41E3-AFD8-4629BD064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84835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构建、10项单元测试、Lint通过，生成约0.9MB调试APK；真机与模型尚未验证。</a:t>
            </a:r>
          </a:p>
        </p:txBody>
      </p:sp>
      <p:sp>
        <p:nvSpPr>
          <p:cNvPr id="18" name="•">
            <a:extLst xmlns:a="http://schemas.openxmlformats.org/drawingml/2006/main">
              <a:ext uri="{FF2B5EF4-FFF2-40B4-BE49-F238E27FC236}">
                <a16:creationId xmlns:a16="http://schemas.microsoft.com/office/drawing/2014/main" id="{61571F92-B0F5-4223-BB45-F79F74B5F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4579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9" name="尚未实现完整MVP：模型、语音、多节点策略、">
            <a:extLst xmlns:a="http://schemas.openxmlformats.org/drawingml/2006/main">
              <a:ext uri="{FF2B5EF4-FFF2-40B4-BE49-F238E27FC236}">
                <a16:creationId xmlns:a16="http://schemas.microsoft.com/office/drawing/2014/main" id="{25CE1400-1B97-496B-A023-6C540F73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44842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尚未实现完整MVP：模型、语音、多节点策略、重复与改期等继续按PRD推进。</a:t>
            </a:r>
          </a:p>
        </p:txBody>
      </p:sp>
      <p:sp>
        <p:nvSpPr>
          <p:cNvPr id="20" name="依据：CHANGELOG.md，founda">
            <a:extLst xmlns:a="http://schemas.openxmlformats.org/drawingml/2006/main">
              <a:ext uri="{FF2B5EF4-FFF2-40B4-BE49-F238E27FC236}">
                <a16:creationId xmlns:a16="http://schemas.microsoft.com/office/drawing/2014/main" id="{CFEFD9BA-380C-4515-BD35-2CCC840A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依据：CHANGELOG.md，foundation-v0.1 — 2026-09-29。提交 3dddd05。</a:t>
            </a:r>
          </a:p>
        </p:txBody>
      </p:sp>
    </p:spTree>
    <p:extLst>
      <p:ext uri="{BB962C8B-B14F-4D97-AF65-F5344CB8AC3E}">
        <p14:creationId xmlns:p14="http://schemas.microsoft.com/office/powerpoint/2010/main" val="45183590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版本记录 v0.2.0-dev">
            <a:extLst xmlns:a="http://schemas.openxmlformats.org/drawingml/2006/main">
              <a:ext uri="{FF2B5EF4-FFF2-40B4-BE49-F238E27FC236}">
                <a16:creationId xmlns:a16="http://schemas.microsoft.com/office/drawing/2014/main" id="{16372004-C866-4728-A8D2-DA5909CA6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v0.2.0-dev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007B1D39-8AC5-4B6E-B4C4-EFC75B068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20">
            <a:extLst xmlns:a="http://schemas.openxmlformats.org/drawingml/2006/main">
              <a:ext uri="{FF2B5EF4-FFF2-40B4-BE49-F238E27FC236}">
                <a16:creationId xmlns:a16="http://schemas.microsoft.com/office/drawing/2014/main" id="{DAF5E8E2-7140-4163-96F1-0BD1DB258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F16B9168-0F2B-4AEC-9BFC-0B3D5592B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增加本地标题/重点句摘录，列表、详情和通知统">
            <a:extLst xmlns:a="http://schemas.openxmlformats.org/drawingml/2006/main">
              <a:ext uri="{FF2B5EF4-FFF2-40B4-BE49-F238E27FC236}">
                <a16:creationId xmlns:a16="http://schemas.microsoft.com/office/drawing/2014/main" id="{B9D60175-8E7B-446D-9DD8-B5E9F3C35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增加本地标题/重点句摘录，列表、详情和通知统一使用；原文保留并折叠。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322CAFDF-5A02-4BF2-90C3-9F7493FA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保留条件和否定原句，摘要与时间调度相互独立，">
            <a:extLst xmlns:a="http://schemas.openxmlformats.org/drawingml/2006/main">
              <a:ext uri="{FF2B5EF4-FFF2-40B4-BE49-F238E27FC236}">
                <a16:creationId xmlns:a16="http://schemas.microsoft.com/office/drawing/2014/main" id="{98D981C1-6B8A-4AB7-A1FB-4506CBD08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479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保留条件和否定原句，摘要与时间调度相互独立，不把摘录误认为模型理解。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06DF74B0-69DE-4727-8F96-6FA9CB86D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575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保持普通系统通知，无全屏或持续响铃闹钟；没有">
            <a:extLst xmlns:a="http://schemas.openxmlformats.org/drawingml/2006/main">
              <a:ext uri="{FF2B5EF4-FFF2-40B4-BE49-F238E27FC236}">
                <a16:creationId xmlns:a16="http://schemas.microsoft.com/office/drawing/2014/main" id="{9E6A0BA6-965B-4F7F-AAD7-7F4D0705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4805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保持普通系统通知，无全屏或持续响铃闹钟；没有常驻服务。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462F1B1D-5D6D-4C55-90B5-2060F392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576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用户反馈foundation-v0.1在vi">
            <a:extLst xmlns:a="http://schemas.openxmlformats.org/drawingml/2006/main">
              <a:ext uri="{FF2B5EF4-FFF2-40B4-BE49-F238E27FC236}">
                <a16:creationId xmlns:a16="http://schemas.microsoft.com/office/drawing/2014/main" id="{9687BDBC-C5D3-422D-9192-27FFF4BF9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48125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用户反馈foundation-v0.1在vivo X100s / Android 16界面和通知正常；不代表全面兼容或新版真机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验收。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F3B31467-BE66-4713-AC60-7AD028FF3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292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创建GitHub私有仓库minor-quan">
            <a:extLst xmlns:a="http://schemas.openxmlformats.org/drawingml/2006/main">
              <a:ext uri="{FF2B5EF4-FFF2-40B4-BE49-F238E27FC236}">
                <a16:creationId xmlns:a16="http://schemas.microsoft.com/office/drawing/2014/main" id="{BE5AAC95-CAEC-440F-B89D-E54CA152D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0196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创建GitHub私有仓库minor-quan/shishi，代码及文档通过Git同步，APK使用Release保存。</a:t>
            </a:r>
          </a:p>
        </p:txBody>
      </p:sp>
      <p:sp>
        <p:nvSpPr>
          <p:cNvPr id="14" name="•">
            <a:extLst xmlns:a="http://schemas.openxmlformats.org/drawingml/2006/main">
              <a:ext uri="{FF2B5EF4-FFF2-40B4-BE49-F238E27FC236}">
                <a16:creationId xmlns:a16="http://schemas.microsoft.com/office/drawing/2014/main" id="{F01AE91C-6B2B-4A83-905C-8B848EF39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292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5" name="增加里程碑发布脚本，校验工作区、标签、构建及">
            <a:extLst xmlns:a="http://schemas.openxmlformats.org/drawingml/2006/main">
              <a:ext uri="{FF2B5EF4-FFF2-40B4-BE49-F238E27FC236}">
                <a16:creationId xmlns:a16="http://schemas.microsoft.com/office/drawing/2014/main" id="{580FAA01-4B6F-44D0-8481-36AB5072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61975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增加里程碑发布脚本，校验工作区、标签、构建及远端main；不覆盖已发布版本。</a:t>
            </a:r>
          </a:p>
        </p:txBody>
      </p:sp>
      <p:sp>
        <p:nvSpPr>
          <p:cNvPr id="16" name="依据：CHANGELOG.md，v0.2.0">
            <a:extLst xmlns:a="http://schemas.openxmlformats.org/drawingml/2006/main">
              <a:ext uri="{FF2B5EF4-FFF2-40B4-BE49-F238E27FC236}">
                <a16:creationId xmlns:a16="http://schemas.microsoft.com/office/drawing/2014/main" id="{151431E7-2AA2-49CA-B3E5-2EB7E7B0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依据：CHANGELOG.md，v0.2.0-dev — 2026-09-29。提交 b2587a5。</a:t>
            </a:r>
          </a:p>
        </p:txBody>
      </p:sp>
    </p:spTree>
    <p:extLst>
      <p:ext uri="{BB962C8B-B14F-4D97-AF65-F5344CB8AC3E}">
        <p14:creationId xmlns:p14="http://schemas.microsoft.com/office/powerpoint/2010/main" val="57187429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版本记录 v0.3.0-dev">
            <a:extLst xmlns:a="http://schemas.openxmlformats.org/drawingml/2006/main">
              <a:ext uri="{FF2B5EF4-FFF2-40B4-BE49-F238E27FC236}">
                <a16:creationId xmlns:a16="http://schemas.microsoft.com/office/drawing/2014/main" id="{46C5AD49-B2B5-4705-99BD-AA0E16BB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v0.3.0-dev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A6A4A0B3-8E17-469D-A6E3-5E97E9F6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21">
            <a:extLst xmlns:a="http://schemas.openxmlformats.org/drawingml/2006/main">
              <a:ext uri="{FF2B5EF4-FFF2-40B4-BE49-F238E27FC236}">
                <a16:creationId xmlns:a16="http://schemas.microsoft.com/office/drawing/2014/main" id="{F5DF50F7-1B92-4DDB-81AA-4CB63F22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8FC56A17-0E66-4C45-A0BD-66C391550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按PRD理解规范新增模型指令、结构化协议、原">
            <a:extLst xmlns:a="http://schemas.openxmlformats.org/drawingml/2006/main">
              <a:ext uri="{FF2B5EF4-FFF2-40B4-BE49-F238E27FC236}">
                <a16:creationId xmlns:a16="http://schemas.microsoft.com/office/drawing/2014/main" id="{13AAEBCE-30BE-49DC-9CE1-A1F277106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按PRD理解规范新增模型指令、结构化协议、原文依据校验、Android时间校验。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D1CF715C-3EDE-41AF-B90F-C28D27D7C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接入DeepSeek文字/图片服务，真实验证">
            <a:extLst xmlns:a="http://schemas.openxmlformats.org/drawingml/2006/main">
              <a:ext uri="{FF2B5EF4-FFF2-40B4-BE49-F238E27FC236}">
                <a16:creationId xmlns:a16="http://schemas.microsoft.com/office/drawing/2014/main" id="{674507D1-A1C7-4223-99D9-9786E5FD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479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接入DeepSeek文字/图片服务，真实验证三个脱敏文字和一个合成图片样本。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C5A7E574-E2E8-427F-A6FE-3FDA7A23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575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新增模型配置同意入口、失败重试、多事项选择及">
            <a:extLst xmlns:a="http://schemas.openxmlformats.org/drawingml/2006/main">
              <a:ext uri="{FF2B5EF4-FFF2-40B4-BE49-F238E27FC236}">
                <a16:creationId xmlns:a16="http://schemas.microsoft.com/office/drawing/2014/main" id="{E1014500-25B0-4D5F-9662-19AB6B0EC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4805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新增模型配置同意入口、失败重试、多事项选择及旧响应覆盖保护。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7A69EA3E-AF19-4A8D-B698-C7E697BF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576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SQLite升级保留已有数据，保存提交时间及">
            <a:extLst xmlns:a="http://schemas.openxmlformats.org/drawingml/2006/main">
              <a:ext uri="{FF2B5EF4-FFF2-40B4-BE49-F238E27FC236}">
                <a16:creationId xmlns:a16="http://schemas.microsoft.com/office/drawing/2014/main" id="{C646E637-0446-4808-8781-D55816428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4812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SQLite升级保留已有数据，保存提交时间及输入时区；密钥留在受忽略的本机服务配置。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4F26FC64-9459-4F96-BA0D-AD8213C63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577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开放单节点支持严格日期校验；多节点/截止/活">
            <a:extLst xmlns:a="http://schemas.openxmlformats.org/drawingml/2006/main">
              <a:ext uri="{FF2B5EF4-FFF2-40B4-BE49-F238E27FC236}">
                <a16:creationId xmlns:a16="http://schemas.microsoft.com/office/drawing/2014/main" id="{742CD67E-7019-4394-9D9E-BB0E673F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6482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开放单节点支持严格日期校验；多节点/截止/活动提前策略仍待开发，明确展示未安排状态。</a:t>
            </a:r>
          </a:p>
        </p:txBody>
      </p:sp>
      <p:sp>
        <p:nvSpPr>
          <p:cNvPr id="14" name="•">
            <a:extLst xmlns:a="http://schemas.openxmlformats.org/drawingml/2006/main">
              <a:ext uri="{FF2B5EF4-FFF2-40B4-BE49-F238E27FC236}">
                <a16:creationId xmlns:a16="http://schemas.microsoft.com/office/drawing/2014/main" id="{B07CE952-E0CC-444E-855E-C6BC6541C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5" name="本机网关仅供USB联调，正式HTTPS服务与">
            <a:extLst xmlns:a="http://schemas.openxmlformats.org/drawingml/2006/main">
              <a:ext uri="{FF2B5EF4-FFF2-40B4-BE49-F238E27FC236}">
                <a16:creationId xmlns:a16="http://schemas.microsoft.com/office/drawing/2014/main" id="{616AE200-C76E-4B95-9F29-8365F059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2482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本机网关仅供USB联调，正式HTTPS服务与真机验收未完成。</a:t>
            </a:r>
          </a:p>
        </p:txBody>
      </p:sp>
      <p:sp>
        <p:nvSpPr>
          <p:cNvPr id="16" name="依据：CHANGELOG.md，v0.3.0">
            <a:extLst xmlns:a="http://schemas.openxmlformats.org/drawingml/2006/main">
              <a:ext uri="{FF2B5EF4-FFF2-40B4-BE49-F238E27FC236}">
                <a16:creationId xmlns:a16="http://schemas.microsoft.com/office/drawing/2014/main" id="{3DAF889D-71E4-4816-BE46-3B1782F6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依据：CHANGELOG.md，v0.3.0-dev — 2026-09-29。提交 167ba68。</a:t>
            </a:r>
          </a:p>
        </p:txBody>
      </p:sp>
    </p:spTree>
    <p:extLst>
      <p:ext uri="{BB962C8B-B14F-4D97-AF65-F5344CB8AC3E}">
        <p14:creationId xmlns:p14="http://schemas.microsoft.com/office/powerpoint/2010/main" val="21183282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版本记录 规则体系与推进计划">
            <a:extLst xmlns:a="http://schemas.openxmlformats.org/drawingml/2006/main">
              <a:ext uri="{FF2B5EF4-FFF2-40B4-BE49-F238E27FC236}">
                <a16:creationId xmlns:a16="http://schemas.microsoft.com/office/drawing/2014/main" id="{4D0A3010-0AD1-4546-A7E8-2FA6E7430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规则体系与推进计划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C0448252-BDC6-40C5-A7D1-1732ED2D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22">
            <a:extLst xmlns:a="http://schemas.openxmlformats.org/drawingml/2006/main">
              <a:ext uri="{FF2B5EF4-FFF2-40B4-BE49-F238E27FC236}">
                <a16:creationId xmlns:a16="http://schemas.microsoft.com/office/drawing/2014/main" id="{555DA87A-B0E7-4A5E-B297-F07298D7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AF70690C-5BE2-42E2-A19C-8D34E434A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将PRD中的信息理解与提醒规范整理为带稳定I">
            <a:extLst xmlns:a="http://schemas.openxmlformats.org/drawingml/2006/main">
              <a:ext uri="{FF2B5EF4-FFF2-40B4-BE49-F238E27FC236}">
                <a16:creationId xmlns:a16="http://schemas.microsoft.com/office/drawing/2014/main" id="{591AC9FC-5241-47B9-B2D9-8B19A8B88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将PRD中的信息理解与提醒规范整理为带稳定ID的运行时规则库，每次模型调用随系统提示词发送。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C5AE154A-4144-42FA-BCF4-3F09B4BDD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明确提示词、结构化协议、本地校验与评测样本的">
            <a:extLst xmlns:a="http://schemas.openxmlformats.org/drawingml/2006/main">
              <a:ext uri="{FF2B5EF4-FFF2-40B4-BE49-F238E27FC236}">
                <a16:creationId xmlns:a16="http://schemas.microsoft.com/office/drawing/2014/main" id="{64AC1264-D157-425F-BEF3-29EEBC6D2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479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明确提示词、结构化协议、本地校验与评测样本的职责，采用可解释门槛决定自动创建或必要确认。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9C1A515A-77B1-4DC4-93D5-EEE29F66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575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增加项目推进计划，按理解引擎、提醒规划、输入">
            <a:extLst xmlns:a="http://schemas.openxmlformats.org/drawingml/2006/main">
              <a:ext uri="{FF2B5EF4-FFF2-40B4-BE49-F238E27FC236}">
                <a16:creationId xmlns:a16="http://schemas.microsoft.com/office/drawing/2014/main" id="{8CAA7DED-CEC6-4EC6-9A22-4B016ED98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4805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增加项目推进计划，按理解引擎、提醒规划、输入闭环、重复状态、独立服务、兼容试用和发布评审排序。</a:t>
            </a:r>
          </a:p>
        </p:txBody>
      </p:sp>
      <p:sp>
        <p:nvSpPr>
          <p:cNvPr id="10" name="依据：CHANGELOG.md，规则体系与推">
            <a:extLst xmlns:a="http://schemas.openxmlformats.org/drawingml/2006/main">
              <a:ext uri="{FF2B5EF4-FFF2-40B4-BE49-F238E27FC236}">
                <a16:creationId xmlns:a16="http://schemas.microsoft.com/office/drawing/2014/main" id="{DC46E32D-1EA4-4484-BC75-45E75518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依据：CHANGELOG.md，规则体系与推进计划 — 2026-09-29。提交 174783a。</a:t>
            </a:r>
          </a:p>
        </p:txBody>
      </p:sp>
    </p:spTree>
    <p:extLst>
      <p:ext uri="{BB962C8B-B14F-4D97-AF65-F5344CB8AC3E}">
        <p14:creationId xmlns:p14="http://schemas.microsoft.com/office/powerpoint/2010/main" val="159825690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版本记录 v0.4.0-dev">
            <a:extLst xmlns:a="http://schemas.openxmlformats.org/drawingml/2006/main">
              <a:ext uri="{FF2B5EF4-FFF2-40B4-BE49-F238E27FC236}">
                <a16:creationId xmlns:a16="http://schemas.microsoft.com/office/drawing/2014/main" id="{75464A57-30A0-451C-8CAC-4FD1956B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v0.4.0-dev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1292E99E-2210-4913-8836-0A94E2F5E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23">
            <a:extLst xmlns:a="http://schemas.openxmlformats.org/drawingml/2006/main">
              <a:ext uri="{FF2B5EF4-FFF2-40B4-BE49-F238E27FC236}">
                <a16:creationId xmlns:a16="http://schemas.microsoft.com/office/drawing/2014/main" id="{A8A0501F-FDF4-4099-80FD-2C7C75337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9F92DA0E-9074-4F7F-A388-D174960E5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列表、事项详情和展开后的系统通知统一按要点分">
            <a:extLst xmlns:a="http://schemas.openxmlformats.org/drawingml/2006/main">
              <a:ext uri="{FF2B5EF4-FFF2-40B4-BE49-F238E27FC236}">
                <a16:creationId xmlns:a16="http://schemas.microsoft.com/office/drawing/2014/main" id="{82F74933-A563-4E18-9A61-0232687D4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列表、事项详情和展开后的系统通知统一按要点分行展示行动、细则与时间节点。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9E9C2298-9A00-4119-B5F0-7916C4292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新增本地提醒规划器：开放时提醒，开始默认提前">
            <a:extLst xmlns:a="http://schemas.openxmlformats.org/drawingml/2006/main">
              <a:ext uri="{FF2B5EF4-FFF2-40B4-BE49-F238E27FC236}">
                <a16:creationId xmlns:a16="http://schemas.microsoft.com/office/drawing/2014/main" id="{1A504037-6C71-4511-A426-27783ECE3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479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新增本地提醒规划器：开放时提醒，开始默认提前30分钟，截止默认提前1天和2小时；结束默认不提醒。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DDB67DD1-3B47-40E5-898A-63B4C5583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575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一条事项可登记多个系统提醒，完成整件事会取消">
            <a:extLst xmlns:a="http://schemas.openxmlformats.org/drawingml/2006/main">
              <a:ext uri="{FF2B5EF4-FFF2-40B4-BE49-F238E27FC236}">
                <a16:creationId xmlns:a16="http://schemas.microsoft.com/office/drawing/2014/main" id="{ACD1B925-0C79-4CD0-90FA-1F567197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4805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一条事项可登记多个系统提醒，完成整件事会取消全部未来提醒；通知仍只提供整件事完成和稍后提醒。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ECE079CF-B75C-47B0-ABA5-AB2F9E78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576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年份缺失、日期冲突、相对时间依据不足等情况继">
            <a:extLst xmlns:a="http://schemas.openxmlformats.org/drawingml/2006/main">
              <a:ext uri="{FF2B5EF4-FFF2-40B4-BE49-F238E27FC236}">
                <a16:creationId xmlns:a16="http://schemas.microsoft.com/office/drawing/2014/main" id="{0678E726-F804-4FEC-BE96-E4B88F63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4812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年份缺失、日期冲突、相对时间依据不足等情况继续进入必要确认，不用猜测时间换取自动化。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396764A5-0145-43DF-B98A-4E5ACE81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577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SQLite升级至版本3并保存提醒计划；升级">
            <a:extLst xmlns:a="http://schemas.openxmlformats.org/drawingml/2006/main">
              <a:ext uri="{FF2B5EF4-FFF2-40B4-BE49-F238E27FC236}">
                <a16:creationId xmlns:a16="http://schemas.microsoft.com/office/drawing/2014/main" id="{8F0224CB-791E-4224-8A3B-2FBA3B6A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6482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SQLite升级至版本3并保存提醒计划；升级后自动补齐旧版已结构化但待规划的事项。</a:t>
            </a:r>
          </a:p>
        </p:txBody>
      </p:sp>
      <p:sp>
        <p:nvSpPr>
          <p:cNvPr id="14" name="•">
            <a:extLst xmlns:a="http://schemas.openxmlformats.org/drawingml/2006/main">
              <a:ext uri="{FF2B5EF4-FFF2-40B4-BE49-F238E27FC236}">
                <a16:creationId xmlns:a16="http://schemas.microsoft.com/office/drawing/2014/main" id="{48B948F2-4F02-48E2-B786-192DE715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5" name="本轮构建、Android单元测试、Lint及">
            <a:extLst xmlns:a="http://schemas.openxmlformats.org/drawingml/2006/main">
              <a:ext uri="{FF2B5EF4-FFF2-40B4-BE49-F238E27FC236}">
                <a16:creationId xmlns:a16="http://schemas.microsoft.com/office/drawing/2014/main" id="{1F19BF42-424E-43F0-A4E7-DEEBEA061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2482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本轮构建、Android单元测试、Lint及服务端协议/迁移测试通过；新版真机到达结果待用户验证。</a:t>
            </a:r>
          </a:p>
        </p:txBody>
      </p:sp>
      <p:sp>
        <p:nvSpPr>
          <p:cNvPr id="16" name="依据：CHANGELOG.md，v0.4.0">
            <a:extLst xmlns:a="http://schemas.openxmlformats.org/drawingml/2006/main">
              <a:ext uri="{FF2B5EF4-FFF2-40B4-BE49-F238E27FC236}">
                <a16:creationId xmlns:a16="http://schemas.microsoft.com/office/drawing/2014/main" id="{669F5FF5-7101-449E-B9EB-B314372B7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依据：CHANGELOG.md，v0.4.0-dev — 2026-09-29。提交 7c8df72。</a:t>
            </a:r>
          </a:p>
        </p:txBody>
      </p:sp>
    </p:spTree>
    <p:extLst>
      <p:ext uri="{BB962C8B-B14F-4D97-AF65-F5344CB8AC3E}">
        <p14:creationId xmlns:p14="http://schemas.microsoft.com/office/powerpoint/2010/main" val="178975861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版本记录 v0.4.1-dev">
            <a:extLst xmlns:a="http://schemas.openxmlformats.org/drawingml/2006/main">
              <a:ext uri="{FF2B5EF4-FFF2-40B4-BE49-F238E27FC236}">
                <a16:creationId xmlns:a16="http://schemas.microsoft.com/office/drawing/2014/main" id="{6FCCD505-9C3C-480F-B712-977A47228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v0.4.1-dev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D069AD9B-14BE-46BD-8452-D8929321A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24">
            <a:extLst xmlns:a="http://schemas.openxmlformats.org/drawingml/2006/main">
              <a:ext uri="{FF2B5EF4-FFF2-40B4-BE49-F238E27FC236}">
                <a16:creationId xmlns:a16="http://schemas.microsoft.com/office/drawing/2014/main" id="{93DD25F0-349C-41FA-A01A-32654A44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9C48E502-6E8F-4516-B297-A2ACBE235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将无状态模型网关容器化并部署到既有腾讯云Cl">
            <a:extLst xmlns:a="http://schemas.openxmlformats.org/drawingml/2006/main">
              <a:ext uri="{FF2B5EF4-FFF2-40B4-BE49-F238E27FC236}">
                <a16:creationId xmlns:a16="http://schemas.microsoft.com/office/drawing/2014/main" id="{E1046F3B-72DB-4227-A443-335CECEA7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将无状态模型网关容器化并部署到既有腾讯云CloudBase Run测试环境，公网HTTPS健康检查、鉴权拒绝和一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次脱敏DeepSeek解析均通过。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0807730B-FBD3-4C31-A008-48DC0480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DeepSeek密钥和网关访问令牌只存在于腾">
            <a:extLst xmlns:a="http://schemas.openxmlformats.org/drawingml/2006/main">
              <a:ext uri="{FF2B5EF4-FFF2-40B4-BE49-F238E27FC236}">
                <a16:creationId xmlns:a16="http://schemas.microsoft.com/office/drawing/2014/main" id="{19B9B04C-4C0B-4BA7-92C4-1AAB99230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DeepSeek密钥和网关访问令牌只存在于腾讯云环境变量及Git忽略的本地配置；部署包、Git与APK均不包含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密钥。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7161C077-4BA0-4F40-8A26-898699AD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005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设置页增加“使用腾讯云测试地址”，只有用户主">
            <a:extLst xmlns:a="http://schemas.openxmlformats.org/drawingml/2006/main">
              <a:ext uri="{FF2B5EF4-FFF2-40B4-BE49-F238E27FC236}">
                <a16:creationId xmlns:a16="http://schemas.microsoft.com/office/drawing/2014/main" id="{DC905E2F-0D69-44A7-AFFB-FA7F75AB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910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设置页增加“使用腾讯云测试地址”，只有用户主动选择、填写访问令牌并再次同意保存后才切换；保留本机USB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联调能力。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C89B268D-EE89-43E5-B637-C9156AEFC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720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云端最小副本为0、最大副本为1，空闲可缩容，">
            <a:extLst xmlns:a="http://schemas.openxmlformats.org/drawingml/2006/main">
              <a:ext uri="{FF2B5EF4-FFF2-40B4-BE49-F238E27FC236}">
                <a16:creationId xmlns:a16="http://schemas.microsoft.com/office/drawing/2014/main" id="{AB24DD83-DEDB-4D92-BC0F-11E7EF698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6255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云端最小副本为0、最大副本为1，空闲可缩容，首次请求可能出现冷启动。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A3509709-3F69-49F9-BB61-E6AF55A11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721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增加CloudBase Dockerfile">
            <a:extLst xmlns:a="http://schemas.openxmlformats.org/drawingml/2006/main">
              <a:ext uri="{FF2B5EF4-FFF2-40B4-BE49-F238E27FC236}">
                <a16:creationId xmlns:a16="http://schemas.microsoft.com/office/drawing/2014/main" id="{708F0FD9-0EA0-494B-889A-1342820B0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762625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增加CloudBase Dockerfile、无密钥打包脚本和部署说明；默认测试域名、共享令牌与体验版资源不作为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正式发布架构。</a:t>
            </a:r>
          </a:p>
        </p:txBody>
      </p:sp>
      <p:sp>
        <p:nvSpPr>
          <p:cNvPr id="14" name="依据：CHANGELOG.md，v0.4.1">
            <a:extLst xmlns:a="http://schemas.openxmlformats.org/drawingml/2006/main">
              <a:ext uri="{FF2B5EF4-FFF2-40B4-BE49-F238E27FC236}">
                <a16:creationId xmlns:a16="http://schemas.microsoft.com/office/drawing/2014/main" id="{1E8B3F43-783B-472B-A60D-A68093CC7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依据：CHANGELOG.md，v0.4.1-dev — 2026-09-30。提交 e6ad4d0。</a:t>
            </a:r>
          </a:p>
        </p:txBody>
      </p:sp>
    </p:spTree>
    <p:extLst>
      <p:ext uri="{BB962C8B-B14F-4D97-AF65-F5344CB8AC3E}">
        <p14:creationId xmlns:p14="http://schemas.microsoft.com/office/powerpoint/2010/main" val="82852404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版本记录 v0.4.2-dev">
            <a:extLst xmlns:a="http://schemas.openxmlformats.org/drawingml/2006/main">
              <a:ext uri="{FF2B5EF4-FFF2-40B4-BE49-F238E27FC236}">
                <a16:creationId xmlns:a16="http://schemas.microsoft.com/office/drawing/2014/main" id="{84F88BFC-2A28-4B7E-B317-03870D9EA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v0.4.2-dev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D8B65A87-57EC-4F77-8DF3-DB2175A0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25">
            <a:extLst xmlns:a="http://schemas.openxmlformats.org/drawingml/2006/main">
              <a:ext uri="{FF2B5EF4-FFF2-40B4-BE49-F238E27FC236}">
                <a16:creationId xmlns:a16="http://schemas.microsoft.com/office/drawing/2014/main" id="{B3B867AF-7923-4436-86CB-B8B0545E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A0D6000F-17B8-44EA-BC60-F9E3E699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模型服务令牌在保存和请求前统一去除首尾空白，">
            <a:extLst xmlns:a="http://schemas.openxmlformats.org/drawingml/2006/main">
              <a:ext uri="{FF2B5EF4-FFF2-40B4-BE49-F238E27FC236}">
                <a16:creationId xmlns:a16="http://schemas.microsoft.com/office/drawing/2014/main" id="{2359D054-C473-49D7-9F72-90E4D8E88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模型服务令牌在保存和请求前统一去除首尾空白，避免复制换行导致云端鉴权失败。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C644C539-F41B-4CA9-BE13-585DDC426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不再把所有远端失败合并成同一句提示；区分令牌">
            <a:extLst xmlns:a="http://schemas.openxmlformats.org/drawingml/2006/main">
              <a:ext uri="{FF2B5EF4-FFF2-40B4-BE49-F238E27FC236}">
                <a16:creationId xmlns:a16="http://schemas.microsoft.com/office/drawing/2014/main" id="{06717DB8-1C92-48F0-BB2D-45B6E7F1F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47975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不再把所有远端失败合并成同一句提示；区分令牌、网络、超时、DeepSeek上游及拾时结果校验错误，原文仍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保留。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EBC38C16-3C09-4844-9EB3-03A66601A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290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设置页增加“测试模型服务”，仅发送内置脱敏通">
            <a:extLst xmlns:a="http://schemas.openxmlformats.org/drawingml/2006/main">
              <a:ext uri="{FF2B5EF4-FFF2-40B4-BE49-F238E27FC236}">
                <a16:creationId xmlns:a16="http://schemas.microsoft.com/office/drawing/2014/main" id="{7FAC5FBB-8682-4BA9-B032-A6F35EBB8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19525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设置页增加“测试模型服务”，仅发送内置脱敏通知，完整验证腾讯云地址、访问令牌、DeepSeek调用和结果解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码。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CBE64930-E382-4792-B403-F71AD7BB9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再次确认CloudBase线上服务可成功解析">
            <a:extLst xmlns:a="http://schemas.openxmlformats.org/drawingml/2006/main">
              <a:ext uri="{FF2B5EF4-FFF2-40B4-BE49-F238E27FC236}">
                <a16:creationId xmlns:a16="http://schemas.microsoft.com/office/drawing/2014/main" id="{EF55D60C-112F-4131-B1EA-4181A067F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791075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再次确认CloudBase线上服务可成功解析脱敏文字；该修复不改变用户内容的发送条件。</a:t>
            </a:r>
          </a:p>
        </p:txBody>
      </p:sp>
      <p:sp>
        <p:nvSpPr>
          <p:cNvPr id="12" name="依据：CHANGELOG.md，v0.4.2">
            <a:extLst xmlns:a="http://schemas.openxmlformats.org/drawingml/2006/main">
              <a:ext uri="{FF2B5EF4-FFF2-40B4-BE49-F238E27FC236}">
                <a16:creationId xmlns:a16="http://schemas.microsoft.com/office/drawing/2014/main" id="{3DCA5766-A2FA-42C6-908B-053A90DB9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依据：CHANGELOG.md，v0.4.2-dev — 2026-09-30。提交 0467d9f。</a:t>
            </a:r>
          </a:p>
        </p:txBody>
      </p:sp>
    </p:spTree>
    <p:extLst>
      <p:ext uri="{BB962C8B-B14F-4D97-AF65-F5344CB8AC3E}">
        <p14:creationId xmlns:p14="http://schemas.microsoft.com/office/powerpoint/2010/main" val="113609144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版本记录 v0.5.0-dev 1/2">
            <a:extLst xmlns:a="http://schemas.openxmlformats.org/drawingml/2006/main">
              <a:ext uri="{FF2B5EF4-FFF2-40B4-BE49-F238E27FC236}">
                <a16:creationId xmlns:a16="http://schemas.microsoft.com/office/drawing/2014/main" id="{1C018ABA-3E8D-495D-9BF5-401CD0707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v0.5.0-dev 1/2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67C69C95-DE92-48D2-87C5-E10E5F9E3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26">
            <a:extLst xmlns:a="http://schemas.openxmlformats.org/drawingml/2006/main">
              <a:ext uri="{FF2B5EF4-FFF2-40B4-BE49-F238E27FC236}">
                <a16:creationId xmlns:a16="http://schemas.microsoft.com/office/drawing/2014/main" id="{9956A541-6F5B-43C4-9256-62EBE94A2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C2E3B220-D700-4A0D-9141-71436F69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信息理解规范升级至v0.4：缺少年份时只在用">
            <a:extLst xmlns:a="http://schemas.openxmlformats.org/drawingml/2006/main">
              <a:ext uri="{FF2B5EF4-FFF2-40B4-BE49-F238E27FC236}">
                <a16:creationId xmlns:a16="http://schemas.microsoft.com/office/drawing/2014/main" id="{08F4DD5C-78A8-4A77-AE99-74EE01A5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信息理解规范升级至v0.4：缺少年份时只在用户明确补充，或月日相对提交时间存在唯一且不超过120天的最近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年份时自动推定；旧日期不会滚到下一年。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C1E00648-5C10-430F-B3ED-566E12C44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新增TemporalContextResol">
            <a:extLst xmlns:a="http://schemas.openxmlformats.org/drawingml/2006/main">
              <a:ext uri="{FF2B5EF4-FFF2-40B4-BE49-F238E27FC236}">
                <a16:creationId xmlns:a16="http://schemas.microsoft.com/office/drawing/2014/main" id="{537F7519-CF5A-403F-A032-94265BD36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新增TemporalContextResolver，由本地代码复核模型的年份判断、日期合法性、星期冲突、相对时间来源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和过去状态，并在详情显示推定依据。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2F7BCC68-6FAB-42FF-AEE2-8C92D74E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005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支持只有日期、没有时刻的事项：开放/开始在当">
            <a:extLst xmlns:a="http://schemas.openxmlformats.org/drawingml/2006/main">
              <a:ext uri="{FF2B5EF4-FFF2-40B4-BE49-F238E27FC236}">
                <a16:creationId xmlns:a16="http://schemas.microsoft.com/office/drawing/2014/main" id="{BCBC2980-0D64-4E65-B1E1-895B5FAD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910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支持只有日期、没有时刻的事项：开放/开始在当日09:00提醒，截止在前一日和当日09:00提醒；09:00仅是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通知策略，不冒充原文截止时刻。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B0D82ED5-239A-4771-936C-1B7BEF43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720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图片提示词只转写支撑事项的相关消息，过滤状态">
            <a:extLst xmlns:a="http://schemas.openxmlformats.org/drawingml/2006/main">
              <a:ext uri="{FF2B5EF4-FFF2-40B4-BE49-F238E27FC236}">
                <a16:creationId xmlns:a16="http://schemas.microsoft.com/office/drawing/2014/main" id="{FC9A53AF-25F4-4DE1-B6A6-6E6ECEA13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625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图片提示词只转写支撑事项的相关消息，过滤状态栏、群名和上下无关内容，并限制转写长度，降低长截图结果被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截断的概率。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95E60133-36E0-4494-AA3C-6BFDCE15E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36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对模型输出截断、格式错误和原文依据不连续自动">
            <a:extLst xmlns:a="http://schemas.openxmlformats.org/drawingml/2006/main">
              <a:ext uri="{FF2B5EF4-FFF2-40B4-BE49-F238E27FC236}">
                <a16:creationId xmlns:a16="http://schemas.microsoft.com/office/drawing/2014/main" id="{C4DC9240-EB21-480F-B29D-226AA4352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1341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对模型输出截断、格式错误和原文依据不连续自动进行一次严格修复重试；重试仍执行相同结构与依据校验，不放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行编造内容。</a:t>
            </a:r>
          </a:p>
        </p:txBody>
      </p:sp>
      <p:sp>
        <p:nvSpPr>
          <p:cNvPr id="14" name="依据：CHANGELOG.md，v0.5.0">
            <a:extLst xmlns:a="http://schemas.openxmlformats.org/drawingml/2006/main">
              <a:ext uri="{FF2B5EF4-FFF2-40B4-BE49-F238E27FC236}">
                <a16:creationId xmlns:a16="http://schemas.microsoft.com/office/drawing/2014/main" id="{7F289062-83D7-462C-9D04-55C70F137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依据：CHANGELOG.md，v0.5.0-dev — 2026-09-30。提交 f47fd7c。</a:t>
            </a:r>
          </a:p>
        </p:txBody>
      </p:sp>
    </p:spTree>
    <p:extLst>
      <p:ext uri="{BB962C8B-B14F-4D97-AF65-F5344CB8AC3E}">
        <p14:creationId xmlns:p14="http://schemas.microsoft.com/office/powerpoint/2010/main" val="68986565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版本记录 v0.5.0-dev 2/2">
            <a:extLst xmlns:a="http://schemas.openxmlformats.org/drawingml/2006/main">
              <a:ext uri="{FF2B5EF4-FFF2-40B4-BE49-F238E27FC236}">
                <a16:creationId xmlns:a16="http://schemas.microsoft.com/office/drawing/2014/main" id="{6373E06F-F038-40CA-AD0E-87ECFA950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v0.5.0-dev 2/2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4B82F99A-DF6D-495D-808F-A7517059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27">
            <a:extLst xmlns:a="http://schemas.openxmlformats.org/drawingml/2006/main">
              <a:ext uri="{FF2B5EF4-FFF2-40B4-BE49-F238E27FC236}">
                <a16:creationId xmlns:a16="http://schemas.microsoft.com/office/drawing/2014/main" id="{CC58C887-6BA2-4C5E-A3C0-F8F63100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05608B92-B73F-4E90-B7D0-D98E5C532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建立14类脱敏时间模拟集；本地54项测试覆盖">
            <a:extLst xmlns:a="http://schemas.openxmlformats.org/drawingml/2006/main">
              <a:ext uri="{FF2B5EF4-FFF2-40B4-BE49-F238E27FC236}">
                <a16:creationId xmlns:a16="http://schemas.microsoft.com/office/drawing/2014/main" id="{4757EEF8-CC4D-441F-955F-5E7256EED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建立14类脱敏时间模拟集；本地54项测试覆盖冲突年份，DeepSeek文本样本4/4通过，合成图片有无年份补充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及无关内容过滤测试均通过。</a:t>
            </a:r>
          </a:p>
        </p:txBody>
      </p:sp>
      <p:sp>
        <p:nvSpPr>
          <p:cNvPr id="6" name="依据：CHANGELOG.md，v0.5.0">
            <a:extLst xmlns:a="http://schemas.openxmlformats.org/drawingml/2006/main">
              <a:ext uri="{FF2B5EF4-FFF2-40B4-BE49-F238E27FC236}">
                <a16:creationId xmlns:a16="http://schemas.microsoft.com/office/drawing/2014/main" id="{62FAEB4F-3422-4E05-A3F1-26E80A935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依据：CHANGELOG.md，v0.5.0-dev — 2026-09-30。提交 f47fd7c。</a:t>
            </a:r>
          </a:p>
        </p:txBody>
      </p:sp>
    </p:spTree>
    <p:extLst>
      <p:ext uri="{BB962C8B-B14F-4D97-AF65-F5344CB8AC3E}">
        <p14:creationId xmlns:p14="http://schemas.microsoft.com/office/powerpoint/2010/main" val="155978404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版本记录 v0.5.1-dev">
            <a:extLst xmlns:a="http://schemas.openxmlformats.org/drawingml/2006/main">
              <a:ext uri="{FF2B5EF4-FFF2-40B4-BE49-F238E27FC236}">
                <a16:creationId xmlns:a16="http://schemas.microsoft.com/office/drawing/2014/main" id="{1E1FEE6D-08C5-4E1F-BCF9-5A6D8B4D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v0.5.1-dev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0B4B743C-C343-498A-AD1E-8BA7A5A4F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28">
            <a:extLst xmlns:a="http://schemas.openxmlformats.org/drawingml/2006/main">
              <a:ext uri="{FF2B5EF4-FFF2-40B4-BE49-F238E27FC236}">
                <a16:creationId xmlns:a16="http://schemas.microsoft.com/office/drawing/2014/main" id="{8C67B432-BB3F-44C0-85AF-AF314D803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F86DA8FE-151B-4489-8007-2B3DB039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信息理解规范升级至v0.5：明确可办理窗口与">
            <a:extLst xmlns:a="http://schemas.openxmlformats.org/drawingml/2006/main">
              <a:ext uri="{FF2B5EF4-FFF2-40B4-BE49-F238E27FC236}">
                <a16:creationId xmlns:a16="http://schemas.microsoft.com/office/drawing/2014/main" id="{44F8FE92-24A2-4590-B62B-C9710A64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信息理解规范升级至v0.5：明确可办理窗口与到场事件的节点语义，补充相对星期、24:00与模糊午夜、月底、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日常开放时段、改期、取消和延期规则。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40A31669-0986-4C32-97C7-869A650C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可执行开发集扩充为33个文本和11张合成图片">
            <a:extLst xmlns:a="http://schemas.openxmlformats.org/drawingml/2006/main">
              <a:ext uri="{FF2B5EF4-FFF2-40B4-BE49-F238E27FC236}">
                <a16:creationId xmlns:a16="http://schemas.microsoft.com/office/drawing/2014/main" id="{F161C037-FA9B-4AFB-9E27-A57A15CE0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可执行开发集扩充为33个文本和11张合成图片，加入界面噪声、消息日期分隔线、附件干扰、遮挡、多事项、改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期和取消等场景；真实DeepSeek开发集回归通过。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DE01DB06-5B85-4583-AB78-2E7EA9906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005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本地时间解析器支持带消息日期依据的本周/下周">
            <a:extLst xmlns:a="http://schemas.openxmlformats.org/drawingml/2006/main">
              <a:ext uri="{FF2B5EF4-FFF2-40B4-BE49-F238E27FC236}">
                <a16:creationId xmlns:a16="http://schemas.microsoft.com/office/drawing/2014/main" id="{6E3E74F9-5E0A-4707-9B28-E08F48524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910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本地时间解析器支持带消息日期依据的本周/下周表达、常见数字日期、同月省略范围、多个端点和24:00；明确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取消的通知不会因旧时间触发补充要求。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05B4C5C3-20D0-4794-B4B3-5C040A2CD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720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CloudBase连接尚未获得HTTP响应或">
            <a:extLst xmlns:a="http://schemas.openxmlformats.org/drawingml/2006/main">
              <a:ext uri="{FF2B5EF4-FFF2-40B4-BE49-F238E27FC236}">
                <a16:creationId xmlns:a16="http://schemas.microsoft.com/office/drawing/2014/main" id="{D0FFCC90-B970-4217-9266-0F52137C4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625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CloudBase连接尚未获得HTTP响应或入口直接返回429/502/503/504时，Android最多退避重试三次；网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关对DeepSeek瞬时HTTP和网络错误有界重试，并区分鉴权、额度、请求、繁忙和超时。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B2AEDA7B-57A4-4205-96DD-BDF3541E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36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图片请求使用高细节模式，模型输出上限提高并限">
            <a:extLst xmlns:a="http://schemas.openxmlformats.org/drawingml/2006/main">
              <a:ext uri="{FF2B5EF4-FFF2-40B4-BE49-F238E27FC236}">
                <a16:creationId xmlns:a16="http://schemas.microsoft.com/office/drawing/2014/main" id="{47DDF337-87E1-4A0F-BD2C-F30B4726C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1341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图片请求使用高细节模式，模型输出上限提高并限制相关转写长度，降低长图输出不完整概率；严格原文依据校验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保持不变。</a:t>
            </a:r>
          </a:p>
        </p:txBody>
      </p:sp>
      <p:sp>
        <p:nvSpPr>
          <p:cNvPr id="14" name="依据：CHANGELOG.md，v0.5.1">
            <a:extLst xmlns:a="http://schemas.openxmlformats.org/drawingml/2006/main">
              <a:ext uri="{FF2B5EF4-FFF2-40B4-BE49-F238E27FC236}">
                <a16:creationId xmlns:a16="http://schemas.microsoft.com/office/drawing/2014/main" id="{23DE6F45-7C5D-4080-B3A6-E8D80511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依据：CHANGELOG.md，v0.5.1-dev — 2026-10-06。提交 f9bd381。</a:t>
            </a:r>
          </a:p>
        </p:txBody>
      </p:sp>
    </p:spTree>
    <p:extLst>
      <p:ext uri="{BB962C8B-B14F-4D97-AF65-F5344CB8AC3E}">
        <p14:creationId xmlns:p14="http://schemas.microsoft.com/office/powerpoint/2010/main" val="628785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版本记录 v0.6.0-dev">
            <a:extLst xmlns:a="http://schemas.openxmlformats.org/drawingml/2006/main">
              <a:ext uri="{FF2B5EF4-FFF2-40B4-BE49-F238E27FC236}">
                <a16:creationId xmlns:a16="http://schemas.microsoft.com/office/drawing/2014/main" id="{CDA9BB49-837A-4C53-B820-7D6FEFE37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v0.6.0-dev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0C785CC4-1755-40B6-A9B1-E4B210147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29">
            <a:extLst xmlns:a="http://schemas.openxmlformats.org/drawingml/2006/main">
              <a:ext uri="{FF2B5EF4-FFF2-40B4-BE49-F238E27FC236}">
                <a16:creationId xmlns:a16="http://schemas.microsoft.com/office/drawing/2014/main" id="{7D775BBE-A4DE-485F-AFD4-64E370C1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9702BE18-F7A4-4397-B964-190DA24BB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新增独立的必要确认页面：按阻碍解析的问题逐项">
            <a:extLst xmlns:a="http://schemas.openxmlformats.org/drawingml/2006/main">
              <a:ext uri="{FF2B5EF4-FFF2-40B4-BE49-F238E27FC236}">
                <a16:creationId xmlns:a16="http://schemas.microsoft.com/office/drawing/2014/main" id="{A53C6C40-0528-41FB-9495-B8B9E229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新增独立的必要确认页面：按阻碍解析的问题逐项补充，不再要求用户重新编辑整段原文，也不要求确认每条已成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功创建的事项。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DA799AD4-5FAF-434A-8D6B-0244059C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用户回答与原始文字、图片分开保存；重新解析沿">
            <a:extLst xmlns:a="http://schemas.openxmlformats.org/drawingml/2006/main">
              <a:ext uri="{FF2B5EF4-FFF2-40B4-BE49-F238E27FC236}">
                <a16:creationId xmlns:a16="http://schemas.microsoft.com/office/drawing/2014/main" id="{72B81203-72FE-4A01-ABF3-AF7547453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用户回答与原始文字、图片分开保存；重新解析沿用首次提交时间和时区，避免“明天”“周五”等相对时间因补充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发生得较晚而漂移。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96491D7C-6A15-4D6F-BB91-85CC21F6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005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补充后自动重新调用模型并经过同一套原文依据、">
            <a:extLst xmlns:a="http://schemas.openxmlformats.org/drawingml/2006/main">
              <a:ext uri="{FF2B5EF4-FFF2-40B4-BE49-F238E27FC236}">
                <a16:creationId xmlns:a16="http://schemas.microsoft.com/office/drawing/2014/main" id="{90B9ADF1-A478-4F6B-8934-5794EDC1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910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补充后自动重新调用模型并经过同一套原文依据、时间上下文和提醒规划校验；已回答的问题不重复询问，回答仍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不足时只保留未解决项。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E1B7952C-93F5-4E48-AE6A-18440A3B7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720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SQLite升级至版本4，新增补充记录；搜索">
            <a:extLst xmlns:a="http://schemas.openxmlformats.org/drawingml/2006/main">
              <a:ext uri="{FF2B5EF4-FFF2-40B4-BE49-F238E27FC236}">
                <a16:creationId xmlns:a16="http://schemas.microsoft.com/office/drawing/2014/main" id="{3A28B5AF-2723-4D95-9A0A-6E2C2B4E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625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SQLite升级至版本4，新增补充记录；搜索和事项详情可以看到补充答案，模型输入明确区分旧问题、用户回答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和原始内容。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DE8417E5-85DD-4C44-BD89-790A36E9C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36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增加年份、消息日期与模糊午夜三类补充回归样本">
            <a:extLst xmlns:a="http://schemas.openxmlformats.org/drawingml/2006/main">
              <a:ext uri="{FF2B5EF4-FFF2-40B4-BE49-F238E27FC236}">
                <a16:creationId xmlns:a16="http://schemas.microsoft.com/office/drawing/2014/main" id="{8F8F0B2F-5D2A-422C-8E56-89615A2D8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1341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增加年份、消息日期与模糊午夜三类补充回归样本；DeepSeek直连文字集36/36、部署后的腾讯云补充集3/3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通过，本地77项单元测试覆盖补充存储及完整时间校验链路。</a:t>
            </a:r>
          </a:p>
        </p:txBody>
      </p:sp>
      <p:sp>
        <p:nvSpPr>
          <p:cNvPr id="14" name="依据：CHANGELOG.md，v0.6.0">
            <a:extLst xmlns:a="http://schemas.openxmlformats.org/drawingml/2006/main">
              <a:ext uri="{FF2B5EF4-FFF2-40B4-BE49-F238E27FC236}">
                <a16:creationId xmlns:a16="http://schemas.microsoft.com/office/drawing/2014/main" id="{1B4788BA-AAEC-46FC-8B99-B310098D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依据：CHANGELOG.md，v0.6.0-dev — 2026-10-06。提交 36f3d21。</a:t>
            </a:r>
          </a:p>
        </p:txBody>
      </p:sp>
    </p:spTree>
    <p:extLst>
      <p:ext uri="{BB962C8B-B14F-4D97-AF65-F5344CB8AC3E}">
        <p14:creationId xmlns:p14="http://schemas.microsoft.com/office/powerpoint/2010/main" val="45559028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版本记录 v0.6.1-dev">
            <a:extLst xmlns:a="http://schemas.openxmlformats.org/drawingml/2006/main">
              <a:ext uri="{FF2B5EF4-FFF2-40B4-BE49-F238E27FC236}">
                <a16:creationId xmlns:a16="http://schemas.microsoft.com/office/drawing/2014/main" id="{B2E5BC5E-36FC-4738-B22A-A7D42D120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v0.6.1-dev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CB22C735-418F-4A85-BE28-96D8E95B9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30">
            <a:extLst xmlns:a="http://schemas.openxmlformats.org/drawingml/2006/main">
              <a:ext uri="{FF2B5EF4-FFF2-40B4-BE49-F238E27FC236}">
                <a16:creationId xmlns:a16="http://schemas.microsoft.com/office/drawing/2014/main" id="{E2D47655-9D8A-4B09-AFD2-F776C430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7FD3511E-8C4C-41FA-AA7E-36B41FB1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修正自然语言时段语义：明晚9点与明晚九点明确">
            <a:extLst xmlns:a="http://schemas.openxmlformats.org/drawingml/2006/main">
              <a:ext uri="{FF2B5EF4-FFF2-40B4-BE49-F238E27FC236}">
                <a16:creationId xmlns:a16="http://schemas.microsoft.com/office/drawing/2014/main" id="{6B7B718A-EDE4-4DE8-BD55-147CBEE0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修正自然语言时段语义：明晚9点与明晚九点明确按次日21:00处理，不再发起多余确认；早上、下午、凌晨、中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午及九点半等表达也由本地复核。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B1133FAD-EE1B-457E-8762-8694CE54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明天9点或明天九点等未写早晚的1至12点不再">
            <a:extLst xmlns:a="http://schemas.openxmlformats.org/drawingml/2006/main">
              <a:ext uri="{FF2B5EF4-FFF2-40B4-BE49-F238E27FC236}">
                <a16:creationId xmlns:a16="http://schemas.microsoft.com/office/drawing/2014/main" id="{928EA32A-C87A-434C-B9A2-382E81BD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明天9点或明天九点等未写早晚的1至12点不再默认09:00，也不会降级成日期级提醒；模型与本地门槛都会要求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确认“早上还是晚上”。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CF11A010-A591-4358-9128-BD158563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005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9:00、21点、二十一点继续作为明确24小">
            <a:extLst xmlns:a="http://schemas.openxmlformats.org/drawingml/2006/main">
              <a:ext uri="{FF2B5EF4-FFF2-40B4-BE49-F238E27FC236}">
                <a16:creationId xmlns:a16="http://schemas.microsoft.com/office/drawing/2014/main" id="{FE7D5620-2B38-452C-A517-C635DDD0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910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9:00、21点、二十一点继续作为明确24小时表达；上午/晚上12点保持必要确认，凌晨12点按00:00处理。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6B5B014F-2D8A-4C78-87A2-D6CA45273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必要确认页优先展示模型给出的单一时间问题，本">
            <a:extLst xmlns:a="http://schemas.openxmlformats.org/drawingml/2006/main">
              <a:ext uri="{FF2B5EF4-FFF2-40B4-BE49-F238E27FC236}">
                <a16:creationId xmlns:a16="http://schemas.microsoft.com/office/drawing/2014/main" id="{38FFC860-83AB-439A-8E6B-4572AC30F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791075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必要确认页优先展示模型给出的单一时间问题，本地校验不再重复追加同义问题；回答提示改为“例如：早上9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点，或晚上9点”。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025F4DCD-55CA-4961-8CC2-B55A5AA3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721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预计且最终时间另行通知的节点统一保持待定，不">
            <a:extLst xmlns:a="http://schemas.openxmlformats.org/drawingml/2006/main">
              <a:ext uri="{FF2B5EF4-FFF2-40B4-BE49-F238E27FC236}">
                <a16:creationId xmlns:a16="http://schemas.microsoft.com/office/drawing/2014/main" id="{635FB93A-971E-449B-96EA-17C76D1B1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762625"/>
            <a:ext cx="1322070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预计且最终时间另行通知的节点统一保持待定，不以预计时间登记提醒。新增16条时段与补充重解析模型样例，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完整文字集52/52、核心早晚场景10/10、补充回答5/5、粘贴相对日期10/10、日期星期冲突10/10、腾讯云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关键集17/17及本地92项测试通过。</a:t>
            </a:r>
          </a:p>
        </p:txBody>
      </p:sp>
      <p:sp>
        <p:nvSpPr>
          <p:cNvPr id="14" name="依据：CHANGELOG.md，v0.6.1">
            <a:extLst xmlns:a="http://schemas.openxmlformats.org/drawingml/2006/main">
              <a:ext uri="{FF2B5EF4-FFF2-40B4-BE49-F238E27FC236}">
                <a16:creationId xmlns:a16="http://schemas.microsoft.com/office/drawing/2014/main" id="{C25CD9CF-0BEA-4839-9ADD-1FCE399C4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依据：CHANGELOG.md，v0.6.1-dev — 2026-10-07。提交 b7d1070。</a:t>
            </a:r>
          </a:p>
        </p:txBody>
      </p:sp>
    </p:spTree>
    <p:extLst>
      <p:ext uri="{BB962C8B-B14F-4D97-AF65-F5344CB8AC3E}">
        <p14:creationId xmlns:p14="http://schemas.microsoft.com/office/powerpoint/2010/main" val="214604308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版本记录 v0.7.0-dev">
            <a:extLst xmlns:a="http://schemas.openxmlformats.org/drawingml/2006/main">
              <a:ext uri="{FF2B5EF4-FFF2-40B4-BE49-F238E27FC236}">
                <a16:creationId xmlns:a16="http://schemas.microsoft.com/office/drawing/2014/main" id="{6DCE4586-647B-4272-AAD8-4FB383A6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v0.7.0-dev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55B2A0DA-C3E0-41CB-A9C1-5DDE0B6B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31">
            <a:extLst xmlns:a="http://schemas.openxmlformats.org/drawingml/2006/main">
              <a:ext uri="{FF2B5EF4-FFF2-40B4-BE49-F238E27FC236}">
                <a16:creationId xmlns:a16="http://schemas.microsoft.com/office/drawing/2014/main" id="{E67D6D66-B44D-4012-AA0A-14CF9581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F10EF0D9-33C1-4CCD-8C16-CF772690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提交复杂文字或图片后改由系统 JobSche">
            <a:extLst xmlns:a="http://schemas.openxmlformats.org/drawingml/2006/main">
              <a:ext uri="{FF2B5EF4-FFF2-40B4-BE49-F238E27FC236}">
                <a16:creationId xmlns:a16="http://schemas.microsoft.com/office/drawing/2014/main" id="{1C180FCA-18A8-4FE9-8A9D-420B5F57F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提交复杂文字或图片后改由系统 JobScheduler 在联网时继续整理，无需停留在应用中，也不依赖常驻后台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进程；解析结束、需要确认或失败时均通过系统通知反馈。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2FECBD81-017E-4D1B-8E04-2EBD81FA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必要确认改为选项优先：常见早晚、消息日期、年">
            <a:extLst xmlns:a="http://schemas.openxmlformats.org/drawingml/2006/main">
              <a:ext uri="{FF2B5EF4-FFF2-40B4-BE49-F238E27FC236}">
                <a16:creationId xmlns:a16="http://schemas.microsoft.com/office/drawing/2014/main" id="{8F8919EA-2C3A-49BC-A369-DFBB9280C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必要确认改为选项优先：常见早晚、消息日期、年份和报名类别可直接点选；通知栏最多显示两个快捷答案，并可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进入应用填写其他答案。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FD67D829-2B8B-43BD-A190-A4E002B01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005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日程和笔记列表支持长按多选；日程可批量完成或">
            <a:extLst xmlns:a="http://schemas.openxmlformats.org/drawingml/2006/main">
              <a:ext uri="{FF2B5EF4-FFF2-40B4-BE49-F238E27FC236}">
                <a16:creationId xmlns:a16="http://schemas.microsoft.com/office/drawing/2014/main" id="{A69E3A57-3ACD-4347-B4AE-D0A41B8E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910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日程和笔记列表支持长按多选；日程可批量完成或恢复，日程和笔记均可批量删除。详情页删除入口移除，降低误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删风险。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05CEB79C-7403-4754-A72F-AF8A8976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720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新增提交完成状态页，整理期间明确告知用户可以">
            <a:extLst xmlns:a="http://schemas.openxmlformats.org/drawingml/2006/main">
              <a:ext uri="{FF2B5EF4-FFF2-40B4-BE49-F238E27FC236}">
                <a16:creationId xmlns:a16="http://schemas.microsoft.com/office/drawing/2014/main" id="{45FB460A-FC55-4006-A4A4-461049C6C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625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新增提交完成状态页，整理期间明确告知用户可以离开应用；重启、网络恢复和时间变化后会恢复仍在等待的解析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任务。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42F188D4-D5A3-4900-AA70-3DE11AFA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36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统一输入框、卡片、按钮、底部导航和设置页面样">
            <a:extLst xmlns:a="http://schemas.openxmlformats.org/drawingml/2006/main">
              <a:ext uri="{FF2B5EF4-FFF2-40B4-BE49-F238E27FC236}">
                <a16:creationId xmlns:a16="http://schemas.microsoft.com/office/drawing/2014/main" id="{7D1C0021-EBA0-401A-8BD1-B165C102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134100"/>
            <a:ext cx="132207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统一输入框、卡片、按钮、底部导航和设置页面样式，移除开发测试说明及普通用户不需要的测试入口。</a:t>
            </a:r>
          </a:p>
        </p:txBody>
      </p:sp>
      <p:sp>
        <p:nvSpPr>
          <p:cNvPr id="14" name="•">
            <a:extLst xmlns:a="http://schemas.openxmlformats.org/drawingml/2006/main">
              <a:ext uri="{FF2B5EF4-FFF2-40B4-BE49-F238E27FC236}">
                <a16:creationId xmlns:a16="http://schemas.microsoft.com/office/drawing/2014/main" id="{3E96FB17-1D08-41F2-8F09-3C503B172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7437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5" name="截止事项的试用默认策略简化为截止前1小时提醒">
            <a:extLst xmlns:a="http://schemas.openxmlformats.org/drawingml/2006/main">
              <a:ext uri="{FF2B5EF4-FFF2-40B4-BE49-F238E27FC236}">
                <a16:creationId xmlns:a16="http://schemas.microsoft.com/office/drawing/2014/main" id="{B74B0C57-29B3-47BA-AEE2-011DE94C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734175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截止事项的试用默认策略简化为截止前1小时提醒一次；只有日期的截止事项改为截止当天09:00提醒一次。导入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时已进入最后1小时但距截止仍超过2分钟时，仍尽快发送一次“截止临近”提醒。</a:t>
            </a:r>
          </a:p>
        </p:txBody>
      </p:sp>
      <p:sp>
        <p:nvSpPr>
          <p:cNvPr id="16" name="依据：CHANGELOG.md，v0.7.0">
            <a:extLst xmlns:a="http://schemas.openxmlformats.org/drawingml/2006/main">
              <a:ext uri="{FF2B5EF4-FFF2-40B4-BE49-F238E27FC236}">
                <a16:creationId xmlns:a16="http://schemas.microsoft.com/office/drawing/2014/main" id="{9D94F8E7-FA74-44E2-879E-4C2498CE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依据：CHANGELOG.md，v0.7.0-dev — 2026-10-07。提交 40c435f。</a:t>
            </a:r>
          </a:p>
        </p:txBody>
      </p:sp>
    </p:spTree>
    <p:extLst>
      <p:ext uri="{BB962C8B-B14F-4D97-AF65-F5344CB8AC3E}">
        <p14:creationId xmlns:p14="http://schemas.microsoft.com/office/powerpoint/2010/main" val="196630659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版本记录 v0.7.1-dev 1/2">
            <a:extLst xmlns:a="http://schemas.openxmlformats.org/drawingml/2006/main">
              <a:ext uri="{FF2B5EF4-FFF2-40B4-BE49-F238E27FC236}">
                <a16:creationId xmlns:a16="http://schemas.microsoft.com/office/drawing/2014/main" id="{4A7E1505-8E3F-480A-918C-2BD7BA2C8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v0.7.1-dev 1/2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155468A2-0BF9-4D9D-80A2-E31BC010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32">
            <a:extLst xmlns:a="http://schemas.openxmlformats.org/drawingml/2006/main">
              <a:ext uri="{FF2B5EF4-FFF2-40B4-BE49-F238E27FC236}">
                <a16:creationId xmlns:a16="http://schemas.microsoft.com/office/drawing/2014/main" id="{C8413A4B-9AED-4C35-A371-18F76A3A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1D29CEAD-94D9-4522-883C-19EFDB19E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补齐联网后台任务所需的 ACCESS_NET">
            <a:extLst xmlns:a="http://schemas.openxmlformats.org/drawingml/2006/main">
              <a:ext uri="{FF2B5EF4-FFF2-40B4-BE49-F238E27FC236}">
                <a16:creationId xmlns:a16="http://schemas.microsoft.com/office/drawing/2014/main" id="{0F67C8C9-E84E-4AE2-991F-CE5177826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补齐联网后台任务所需的 ACCESS_NETWORK_STATE 权限，修复 Android 14及以上版本登记联网任务时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可能抛出异常、导致提交失败或启动闪退的问题；系统任务登记和恢复增加失败保护。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DD3EE964-2DAA-495F-AC3A-635E1524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提交加入防连点保护，保存成功后先记住事项ID">
            <a:extLst xmlns:a="http://schemas.openxmlformats.org/drawingml/2006/main">
              <a:ext uri="{FF2B5EF4-FFF2-40B4-BE49-F238E27FC236}">
                <a16:creationId xmlns:a16="http://schemas.microsoft.com/office/drawing/2014/main" id="{99440032-240D-459E-9DF7-2176C56C2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提交加入防连点保护，保存成功后先记住事项ID，再调用系统服务。后续处理失败保留同一条事项并提供重试入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口，不再把已保存内容显示为保存失败；恢复任务也不再反复替换已有任务。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9882FD8F-1F77-4DEF-9160-8920B1D3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005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“明晚9点参加会议”“明晚九点参加会议”等含">
            <a:extLst xmlns:a="http://schemas.openxmlformats.org/drawingml/2006/main">
              <a:ext uri="{FF2B5EF4-FFF2-40B4-BE49-F238E27FC236}">
                <a16:creationId xmlns:a16="http://schemas.microsoft.com/office/drawing/2014/main" id="{C28EA6CD-E83F-45AF-B565-8369ABFF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910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“明晚9点参加会议”“明晚九点参加会议”等含义单一的直接输入可在本地自动生成21:00开始、20:30提醒的计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划，不再要求包含“提醒我”。报名、截止、条件、重复及来源不明的相对日期仍走模型校验。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AB6C186A-8616-426F-984C-0ECB13F4C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720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修复有歧义的时间登记任务后仍处于 needs">
            <a:extLst xmlns:a="http://schemas.openxmlformats.org/drawingml/2006/main">
              <a:ext uri="{FF2B5EF4-FFF2-40B4-BE49-F238E27FC236}">
                <a16:creationId xmlns:a16="http://schemas.microsoft.com/office/drawing/2014/main" id="{0C4BB815-49B3-464E-8CD0-2CA52126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625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修复有歧义的时间登记任务后仍处于 needs_time、被后台跳过的问题；提交前转为 pending_ai，并恢复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旧版遗漏的待解析事项。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77B96B60-35A8-4A5A-85F0-8166CDF54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36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恢复专门的提醒结果页，展示系统登记状态、提醒">
            <a:extLst xmlns:a="http://schemas.openxmlformats.org/drawingml/2006/main">
              <a:ext uri="{FF2B5EF4-FFF2-40B4-BE49-F238E27FC236}">
                <a16:creationId xmlns:a16="http://schemas.microsoft.com/office/drawing/2014/main" id="{C5DA514D-443F-4F34-82F4-F651FB6EF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1341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恢复专门的提醒结果页，展示系统登记状态、提醒时间及修改/取消入口；事项详情也可进入提醒安排。后台解析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完成后更新提交页面，不再一直显示“正在整理”。</a:t>
            </a:r>
          </a:p>
        </p:txBody>
      </p:sp>
      <p:sp>
        <p:nvSpPr>
          <p:cNvPr id="14" name="依据：CHANGELOG.md，v0.7.1">
            <a:extLst xmlns:a="http://schemas.openxmlformats.org/drawingml/2006/main">
              <a:ext uri="{FF2B5EF4-FFF2-40B4-BE49-F238E27FC236}">
                <a16:creationId xmlns:a16="http://schemas.microsoft.com/office/drawing/2014/main" id="{7950054D-BB7B-4D0C-9473-2F937CB4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依据：CHANGELOG.md，v0.7.1-dev — 2026-10-08。提交 b52b873。</a:t>
            </a:r>
          </a:p>
        </p:txBody>
      </p:sp>
    </p:spTree>
    <p:extLst>
      <p:ext uri="{BB962C8B-B14F-4D97-AF65-F5344CB8AC3E}">
        <p14:creationId xmlns:p14="http://schemas.microsoft.com/office/powerpoint/2010/main" val="196510719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版本记录 v0.7.1-dev 2/2">
            <a:extLst xmlns:a="http://schemas.openxmlformats.org/drawingml/2006/main">
              <a:ext uri="{FF2B5EF4-FFF2-40B4-BE49-F238E27FC236}">
                <a16:creationId xmlns:a16="http://schemas.microsoft.com/office/drawing/2014/main" id="{CC43A493-B91E-483D-82A9-51C23D128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v0.7.1-dev 2/2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FB519A5D-AEFA-4224-A183-933DF2D7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33">
            <a:extLst xmlns:a="http://schemas.openxmlformats.org/drawingml/2006/main">
              <a:ext uri="{FF2B5EF4-FFF2-40B4-BE49-F238E27FC236}">
                <a16:creationId xmlns:a16="http://schemas.microsoft.com/office/drawing/2014/main" id="{A23D1F1D-0D5C-4B96-9D79-F7423BBAF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1E2D28EC-6C33-471D-97AA-5DE50A8B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新增7项 Android运行流程模拟测试和简">
            <a:extLst xmlns:a="http://schemas.openxmlformats.org/drawingml/2006/main">
              <a:ext uri="{FF2B5EF4-FFF2-40B4-BE49-F238E27FC236}">
                <a16:creationId xmlns:a16="http://schemas.microsoft.com/office/drawing/2014/main" id="{60614C8D-A5AF-442F-9C29-F17AFD3BC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新增7项 Android运行流程模拟测试和简单文本回归；109项Android测试及Lint通过。模拟覆盖连点、页面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重建、无时间待办、歧义流转、任务登记失败、恢复、通知接收及完成保护；本轮没有连接手机，未把模拟验证视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为Android 16真机验收。</a:t>
            </a:r>
          </a:p>
        </p:txBody>
      </p:sp>
      <p:sp>
        <p:nvSpPr>
          <p:cNvPr id="6" name="依据：CHANGELOG.md，v0.7.1">
            <a:extLst xmlns:a="http://schemas.openxmlformats.org/drawingml/2006/main">
              <a:ext uri="{FF2B5EF4-FFF2-40B4-BE49-F238E27FC236}">
                <a16:creationId xmlns:a16="http://schemas.microsoft.com/office/drawing/2014/main" id="{5C34C4BB-A8CA-4AFA-9052-A3961152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依据：CHANGELOG.md，v0.7.1-dev — 2026-10-08。提交 b52b873。</a:t>
            </a:r>
          </a:p>
        </p:txBody>
      </p:sp>
    </p:spTree>
    <p:extLst>
      <p:ext uri="{BB962C8B-B14F-4D97-AF65-F5344CB8AC3E}">
        <p14:creationId xmlns:p14="http://schemas.microsoft.com/office/powerpoint/2010/main" val="709432660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版本记录 v0.7.2-dev">
            <a:extLst xmlns:a="http://schemas.openxmlformats.org/drawingml/2006/main">
              <a:ext uri="{FF2B5EF4-FFF2-40B4-BE49-F238E27FC236}">
                <a16:creationId xmlns:a16="http://schemas.microsoft.com/office/drawing/2014/main" id="{215E7D59-1736-4DE4-90C2-F6492F88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v0.7.2-dev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E642DFEA-699A-427C-A8E2-32EE7CE1C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34">
            <a:extLst xmlns:a="http://schemas.openxmlformats.org/drawingml/2006/main">
              <a:ext uri="{FF2B5EF4-FFF2-40B4-BE49-F238E27FC236}">
                <a16:creationId xmlns:a16="http://schemas.microsoft.com/office/drawing/2014/main" id="{5BD7A5D7-4D96-4B8C-BF80-7D2D49EE7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E782D310-6016-469D-BC3E-CA323D34B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本地简单文本改为提取与模型相同的事项/时间事">
            <a:extLst xmlns:a="http://schemas.openxmlformats.org/drawingml/2006/main">
              <a:ext uri="{FF2B5EF4-FFF2-40B4-BE49-F238E27FC236}">
                <a16:creationId xmlns:a16="http://schemas.microsoft.com/office/drawing/2014/main" id="{707FCD63-6327-456E-BCE8-0104EB61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本地简单文本改为提取与模型相同的事项/时间事实，共用时间解析、依据校验与提醒规划；移除“提醒我”覆盖默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认提前量的特例。“明天下午3点提醒我参加学校会议”记录次日15:00开始、14:30提醒；报名、截止与自定义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提前量继续走语义理解。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DC492D6E-AE5E-4A69-AD7A-338E1719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004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本地结果保存结构化事实和原始时间表达，详情及">
            <a:extLst xmlns:a="http://schemas.openxmlformats.org/drawingml/2006/main">
              <a:ext uri="{FF2B5EF4-FFF2-40B4-BE49-F238E27FC236}">
                <a16:creationId xmlns:a16="http://schemas.microsoft.com/office/drawing/2014/main" id="{F7F9DE86-D5CC-417C-AD94-33C4A8E4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590925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本地结果保存结构化事实和原始时间表达，详情及通知分点展示；页面不再独立计算提前量或把本地结果标为“模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型整理”。提交时统一固定时间与时区。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7114DADA-5BE4-4913-BC37-C2E389A77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7200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底部导航及批量栏承接系统底部安全区，底色延伸">
            <a:extLst xmlns:a="http://schemas.openxmlformats.org/drawingml/2006/main">
              <a:ext uri="{FF2B5EF4-FFF2-40B4-BE49-F238E27FC236}">
                <a16:creationId xmlns:a16="http://schemas.microsoft.com/office/drawing/2014/main" id="{10DA0899-80C1-4996-9D93-903D64ED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562475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底部导航及批量栏承接系统底部安全区，底色延伸到手势区域，按钮避让系统手势；预览内容独立滚动，导航保持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贴底。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95776EAA-FD3D-4953-A436-33AEBCF49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435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新增5项回归（含2项Android运行模拟）">
            <a:extLst xmlns:a="http://schemas.openxmlformats.org/drawingml/2006/main">
              <a:ext uri="{FF2B5EF4-FFF2-40B4-BE49-F238E27FC236}">
                <a16:creationId xmlns:a16="http://schemas.microsoft.com/office/drawing/2014/main" id="{A934B853-A320-4A1E-970B-B54267A3B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534025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新增5项回归（含2项Android运行模拟），114项Android测试及Lint通过。保留用户反馈原句为固定样例；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本轮未连接Android 16真机，未修改云端提示词或部署。</a:t>
            </a:r>
          </a:p>
        </p:txBody>
      </p:sp>
      <p:sp>
        <p:nvSpPr>
          <p:cNvPr id="12" name="依据：CHANGELOG.md，v0.7.2">
            <a:extLst xmlns:a="http://schemas.openxmlformats.org/drawingml/2006/main">
              <a:ext uri="{FF2B5EF4-FFF2-40B4-BE49-F238E27FC236}">
                <a16:creationId xmlns:a16="http://schemas.microsoft.com/office/drawing/2014/main" id="{CA458F0B-8E87-46CC-8771-1F0436C1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依据：CHANGELOG.md，v0.7.2-dev — 2026-10-09。提交 68b229c。</a:t>
            </a:r>
          </a:p>
        </p:txBody>
      </p:sp>
    </p:spTree>
    <p:extLst>
      <p:ext uri="{BB962C8B-B14F-4D97-AF65-F5344CB8AC3E}">
        <p14:creationId xmlns:p14="http://schemas.microsoft.com/office/powerpoint/2010/main" val="120064772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版本记录 v0.7.3-dev">
            <a:extLst xmlns:a="http://schemas.openxmlformats.org/drawingml/2006/main">
              <a:ext uri="{FF2B5EF4-FFF2-40B4-BE49-F238E27FC236}">
                <a16:creationId xmlns:a16="http://schemas.microsoft.com/office/drawing/2014/main" id="{A367A23A-2AFE-4311-BB71-0EE4B513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v0.7.3-dev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1E42063B-4A5F-4B14-8A3D-89E44D5A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35">
            <a:extLst xmlns:a="http://schemas.openxmlformats.org/drawingml/2006/main">
              <a:ext uri="{FF2B5EF4-FFF2-40B4-BE49-F238E27FC236}">
                <a16:creationId xmlns:a16="http://schemas.microsoft.com/office/drawing/2014/main" id="{F14623E2-14CF-430A-893E-5858836A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460692CA-86BC-4DB1-8F6B-88B251E3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确认通知与页面改成明确的短问题，消息日期只问">
            <a:extLst xmlns:a="http://schemas.openxmlformats.org/drawingml/2006/main">
              <a:ext uri="{FF2B5EF4-FFF2-40B4-BE49-F238E27FC236}">
                <a16:creationId xmlns:a16="http://schemas.microsoft.com/office/drawing/2014/main" id="{E5E50A19-8574-4720-A577-17B184A6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确认通知与页面改成明确的短问题，消息日期只问“这条消息是哪天发的？”，附事项标题和原文时间；“今天／昨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天／其他日期”可直接回答，内部仍保存原问题键，兼容旧版事项。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ACFE9035-FB4B-4AB5-89D8-99CA2DA1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模型标题、行动与细则改为简短独立要点，列表、">
            <a:extLst xmlns:a="http://schemas.openxmlformats.org/drawingml/2006/main">
              <a:ext uri="{FF2B5EF4-FFF2-40B4-BE49-F238E27FC236}">
                <a16:creationId xmlns:a16="http://schemas.microsoft.com/office/drawing/2014/main" id="{28AA5010-B952-4403-8ED0-2EA3B094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模型标题、行动与细则改为简短独立要点，列表、详情和提醒共用阅读投影；旧长行动按标点分行，保留括号、条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件和否定，不改原文依据或整件事完成状态。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074293BB-3DC1-4BE0-BBB7-D00A6E99B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005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接受一致的“明晚20:00”“下午15:00">
            <a:extLst xmlns:a="http://schemas.openxmlformats.org/drawingml/2006/main">
              <a:ext uri="{FF2B5EF4-FFF2-40B4-BE49-F238E27FC236}">
                <a16:creationId xmlns:a16="http://schemas.microsoft.com/office/drawing/2014/main" id="{C78C2C49-C8DC-46CC-A824-46A970642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910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接受一致的“明晚20:00”“下午15:00”，仍确认“上午15:00”等矛盾。成绩截图通知确认消息日期后按次日20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:00截止、19:00提醒；图片请求不再误用直接输入的时间参照。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6F5CCEEF-11CE-4BEE-9590-14190EC0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720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Android 12及以上优先申请加急解析，">
            <a:extLst xmlns:a="http://schemas.openxmlformats.org/drawingml/2006/main">
              <a:ext uri="{FF2B5EF4-FFF2-40B4-BE49-F238E27FC236}">
                <a16:creationId xmlns:a16="http://schemas.microsoft.com/office/drawing/2014/main" id="{03E01BBD-DAF1-4509-A7C8-3C4001F4D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625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Android 12及以上优先申请加急解析，配额不足回退普通持久化联网任务；文字模型使用低强度思考，图片保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留高强度思考，缩短输出而保留完整校验与无常驻服务设计。</a:t>
            </a:r>
          </a:p>
        </p:txBody>
      </p:sp>
      <p:sp>
        <p:nvSpPr>
          <p:cNvPr id="12" name="•">
            <a:extLst xmlns:a="http://schemas.openxmlformats.org/drawingml/2006/main">
              <a:ext uri="{FF2B5EF4-FFF2-40B4-BE49-F238E27FC236}">
                <a16:creationId xmlns:a16="http://schemas.microsoft.com/office/drawing/2014/main" id="{82DB2DCA-46EB-41C5-9114-F049B822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36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3" name="底部三栏去掉默认内边距和字体留白，文字在按钮">
            <a:extLst xmlns:a="http://schemas.openxmlformats.org/drawingml/2006/main">
              <a:ext uri="{FF2B5EF4-FFF2-40B4-BE49-F238E27FC236}">
                <a16:creationId xmlns:a16="http://schemas.microsoft.com/office/drawing/2014/main" id="{C8B8B1F2-6648-409B-850A-36D936B5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1341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底部三栏去掉默认内边距和字体留白，文字在按钮区域居中，仍避让系统手势。121项Android测试与Lint、1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7项网关测试通过；真实模型文字56/56、最终图片11/11开发回归通过，未进行Android 16真机验收。</a:t>
            </a:r>
          </a:p>
        </p:txBody>
      </p:sp>
      <p:sp>
        <p:nvSpPr>
          <p:cNvPr id="14" name="依据：CHANGELOG.md，v0.7.3">
            <a:extLst xmlns:a="http://schemas.openxmlformats.org/drawingml/2006/main">
              <a:ext uri="{FF2B5EF4-FFF2-40B4-BE49-F238E27FC236}">
                <a16:creationId xmlns:a16="http://schemas.microsoft.com/office/drawing/2014/main" id="{3EC6B7F3-6703-48E9-A4C0-52004449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依据：CHANGELOG.md，v0.7.3-dev — 2026-10-09。提交 4963fd8。</a:t>
            </a:r>
          </a:p>
        </p:txBody>
      </p:sp>
    </p:spTree>
    <p:extLst>
      <p:ext uri="{BB962C8B-B14F-4D97-AF65-F5344CB8AC3E}">
        <p14:creationId xmlns:p14="http://schemas.microsoft.com/office/powerpoint/2010/main" val="50618851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版本记录 v0.8.0-dev 1/2">
            <a:extLst xmlns:a="http://schemas.openxmlformats.org/drawingml/2006/main">
              <a:ext uri="{FF2B5EF4-FFF2-40B4-BE49-F238E27FC236}">
                <a16:creationId xmlns:a16="http://schemas.microsoft.com/office/drawing/2014/main" id="{06DEFEE0-C28D-4FF0-998A-A0603B950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v0.8.0-dev 1/2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25F4CCC8-EF6F-47DF-A631-CF2092DB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36">
            <a:extLst xmlns:a="http://schemas.openxmlformats.org/drawingml/2006/main">
              <a:ext uri="{FF2B5EF4-FFF2-40B4-BE49-F238E27FC236}">
                <a16:creationId xmlns:a16="http://schemas.microsoft.com/office/drawing/2014/main" id="{9E6891C8-FFD6-4D0D-8032-2F6FC5FA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7CD67636-9136-4842-9071-1AA326D6B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本地优先解析区分指定提醒与事项发生时间：“明">
            <a:extLst xmlns:a="http://schemas.openxmlformats.org/drawingml/2006/main">
              <a:ext uri="{FF2B5EF4-FFF2-40B4-BE49-F238E27FC236}">
                <a16:creationId xmlns:a16="http://schemas.microsoft.com/office/drawing/2014/main" id="{4B09D9D6-80CD-47F7-925E-35932F17C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本地优先解析区分指定提醒与事项发生时间：“明天下午3点提醒我参加会议”按15:00提醒；仅提供会议开始时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间仍按14:30提醒。中文钟点、半点/刻钟、相对时长、常见日期、简单开放/截止及明确提前量可本地完成。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B5A5163C-0586-48F5-AD4E-36D7EBC80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缺早晚、钟点矛盾和缺日期等已知歧义直接显示选">
            <a:extLst xmlns:a="http://schemas.openxmlformats.org/drawingml/2006/main">
              <a:ext uri="{FF2B5EF4-FFF2-40B4-BE49-F238E27FC236}">
                <a16:creationId xmlns:a16="http://schemas.microsoft.com/office/drawing/2014/main" id="{C265DF4C-CED5-4295-A0DC-E97F35C19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缺早晚、钟点矛盾和缺日期等已知歧义直接显示选项，无需调用模型；通知栏或页面补充后先本地重建，同一事项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ID完成安排，复杂通知和图片继续后台解析。</a:t>
            </a:r>
          </a:p>
        </p:txBody>
      </p:sp>
      <p:sp>
        <p:nvSpPr>
          <p:cNvPr id="8" name="•">
            <a:extLst xmlns:a="http://schemas.openxmlformats.org/drawingml/2006/main">
              <a:ext uri="{FF2B5EF4-FFF2-40B4-BE49-F238E27FC236}">
                <a16:creationId xmlns:a16="http://schemas.microsoft.com/office/drawing/2014/main" id="{353729F4-A1D9-4A1A-9502-F6E8AD56B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005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9" name="补充只读取最新有效回答，不从旧问题取日期；原">
            <a:extLst xmlns:a="http://schemas.openxmlformats.org/drawingml/2006/main">
              <a:ext uri="{FF2B5EF4-FFF2-40B4-BE49-F238E27FC236}">
                <a16:creationId xmlns:a16="http://schemas.microsoft.com/office/drawing/2014/main" id="{B3A201B9-BD6D-4D84-B756-B8CD533CE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91000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补充只读取最新有效回答，不从旧问题取日期；原始输入、首次时间和时区保持，分钟不丢失，充分回答仍无法处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理时转可重试失败，避免反复选择。保留连点、过期通知及旧模型响应保护。</a:t>
            </a:r>
          </a:p>
        </p:txBody>
      </p:sp>
      <p:sp>
        <p:nvSpPr>
          <p:cNvPr id="10" name="•">
            <a:extLst xmlns:a="http://schemas.openxmlformats.org/drawingml/2006/main">
              <a:ext uri="{FF2B5EF4-FFF2-40B4-BE49-F238E27FC236}">
                <a16:creationId xmlns:a16="http://schemas.microsoft.com/office/drawing/2014/main" id="{8E23CFB1-B1AF-4828-AE51-4971AEF1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7207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11" name="增加reminder节点与有原文依据的lea">
            <a:extLst xmlns:a="http://schemas.openxmlformats.org/drawingml/2006/main">
              <a:ext uri="{FF2B5EF4-FFF2-40B4-BE49-F238E27FC236}">
                <a16:creationId xmlns:a16="http://schemas.microsoft.com/office/drawing/2014/main" id="{370F9A61-7396-4D5D-B7E6-A16C2B652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62550"/>
            <a:ext cx="1322070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增加reminder节点与有原文依据的leadMinutes/leadEvidence；规则库与规范升级至v0.6，网关协议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2支持新语义并兼容旧客户端。指定提前量优先，晚于截止的提醒阻止调度，同一触发点去重；完整句子作为提前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量依据不再误报解析失败。</a:t>
            </a:r>
          </a:p>
        </p:txBody>
      </p:sp>
      <p:sp>
        <p:nvSpPr>
          <p:cNvPr id="12" name="依据：CHANGELOG.md，v0.8.0">
            <a:extLst xmlns:a="http://schemas.openxmlformats.org/drawingml/2006/main">
              <a:ext uri="{FF2B5EF4-FFF2-40B4-BE49-F238E27FC236}">
                <a16:creationId xmlns:a16="http://schemas.microsoft.com/office/drawing/2014/main" id="{924872F5-8E72-48EC-B419-261AA510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依据：CHANGELOG.md，v0.8.0-dev — 2026-10-12。提交 5ca9942。</a:t>
            </a:r>
          </a:p>
        </p:txBody>
      </p:sp>
    </p:spTree>
    <p:extLst>
      <p:ext uri="{BB962C8B-B14F-4D97-AF65-F5344CB8AC3E}">
        <p14:creationId xmlns:p14="http://schemas.microsoft.com/office/powerpoint/2010/main" val="1458488605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版本记录 v0.8.0-dev 2/2">
            <a:extLst xmlns:a="http://schemas.openxmlformats.org/drawingml/2006/main">
              <a:ext uri="{FF2B5EF4-FFF2-40B4-BE49-F238E27FC236}">
                <a16:creationId xmlns:a16="http://schemas.microsoft.com/office/drawing/2014/main" id="{36554A78-7C50-48AD-B3A7-FFE7390E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版本记录 v0.8.0-dev 2/2</a:t>
            </a:r>
          </a:p>
        </p:txBody>
      </p:sp>
      <p:sp>
        <p:nvSpPr>
          <p:cNvPr id="2" name="历史策略按当时版本保留，现行执行以v0.6规">
            <a:extLst xmlns:a="http://schemas.openxmlformats.org/drawingml/2006/main">
              <a:ext uri="{FF2B5EF4-FFF2-40B4-BE49-F238E27FC236}">
                <a16:creationId xmlns:a16="http://schemas.microsoft.com/office/drawing/2014/main" id="{07BA7A1D-6930-4D81-9309-21FF260B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历史策略按当时版本保留，现行执行以v0.6规范及v0.8.0-dev为准</a:t>
            </a:r>
          </a:p>
        </p:txBody>
      </p:sp>
      <p:sp>
        <p:nvSpPr>
          <p:cNvPr id="3" name="37">
            <a:extLst xmlns:a="http://schemas.openxmlformats.org/drawingml/2006/main">
              <a:ext uri="{FF2B5EF4-FFF2-40B4-BE49-F238E27FC236}">
                <a16:creationId xmlns:a16="http://schemas.microsoft.com/office/drawing/2014/main" id="{05965C57-6F45-48EC-A042-8490F4A7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4" name="•">
            <a:extLst xmlns:a="http://schemas.openxmlformats.org/drawingml/2006/main">
              <a:ext uri="{FF2B5EF4-FFF2-40B4-BE49-F238E27FC236}">
                <a16:creationId xmlns:a16="http://schemas.microsoft.com/office/drawing/2014/main" id="{4A539B99-BF71-4D2B-8FB0-1BA4090A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57425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5" name="171项Android测试、24项服务测试、">
            <a:extLst xmlns:a="http://schemas.openxmlformats.org/drawingml/2006/main">
              <a:ext uri="{FF2B5EF4-FFF2-40B4-BE49-F238E27FC236}">
                <a16:creationId xmlns:a16="http://schemas.microsoft.com/office/drawing/2014/main" id="{AA62629F-7B90-4893-98BD-A174CC5C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47900"/>
            <a:ext cx="1322070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171项Android测试、24项服务测试、构建与Lint通过；云端29文字及11次合成图片输入40/40通过，真实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结果在Android采用40/40通过。900次电脑JVM本地核心测量p50约0.17ms、p95约0.31ms，不代表真机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耗时或总体准确率。</a:t>
            </a:r>
          </a:p>
        </p:txBody>
      </p:sp>
      <p:sp>
        <p:nvSpPr>
          <p:cNvPr id="6" name="•">
            <a:extLst xmlns:a="http://schemas.openxmlformats.org/drawingml/2006/main">
              <a:ext uri="{FF2B5EF4-FFF2-40B4-BE49-F238E27FC236}">
                <a16:creationId xmlns:a16="http://schemas.microsoft.com/office/drawing/2014/main" id="{F96486FC-7651-4325-AC46-334198411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00450"/>
            <a:ext cx="28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•</a:t>
            </a:r>
          </a:p>
        </p:txBody>
      </p:sp>
      <p:sp>
        <p:nvSpPr>
          <p:cNvPr id="7" name="腾讯云shishi-parser-022更新">
            <a:extLst xmlns:a="http://schemas.openxmlformats.org/drawingml/2006/main">
              <a:ext uri="{FF2B5EF4-FFF2-40B4-BE49-F238E27FC236}">
                <a16:creationId xmlns:a16="http://schemas.microsoft.com/office/drawing/2014/main" id="{6A418E74-5AD2-4D0F-9A81-485723CE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590925"/>
            <a:ext cx="13220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腾讯云shishi-parser-022更新为稳定版本，100%流量，原秘密配置与0至1副本设置保持；APK沿用原签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名。合并此前稳定性小修为本次重要解析器迭代，没有单独发布小修版本。</a:t>
            </a:r>
          </a:p>
        </p:txBody>
      </p:sp>
      <p:sp>
        <p:nvSpPr>
          <p:cNvPr id="8" name="依据：CHANGELOG.md，v0.8.0">
            <a:extLst xmlns:a="http://schemas.openxmlformats.org/drawingml/2006/main">
              <a:ext uri="{FF2B5EF4-FFF2-40B4-BE49-F238E27FC236}">
                <a16:creationId xmlns:a16="http://schemas.microsoft.com/office/drawing/2014/main" id="{0A4C517A-7245-459D-B731-B248989C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905750"/>
            <a:ext cx="1257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依据：CHANGELOG.md，v0.8.0-dev — 2026-10-12。提交 5ca9942。</a:t>
            </a:r>
          </a:p>
        </p:txBody>
      </p:sp>
    </p:spTree>
    <p:extLst>
      <p:ext uri="{BB962C8B-B14F-4D97-AF65-F5344CB8AC3E}">
        <p14:creationId xmlns:p14="http://schemas.microsoft.com/office/powerpoint/2010/main" val="623583963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专项修复 补充闭环 1">
            <a:extLst xmlns:a="http://schemas.openxmlformats.org/drawingml/2006/main">
              <a:ext uri="{FF2B5EF4-FFF2-40B4-BE49-F238E27FC236}">
                <a16:creationId xmlns:a16="http://schemas.microsoft.com/office/drawing/2014/main" id="{D89A4539-F000-411C-98D2-721A4F972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专项修复 补充闭环 1</a:t>
            </a:r>
          </a:p>
        </p:txBody>
      </p:sp>
      <p:sp>
        <p:nvSpPr>
          <p:cNvPr id="2" name="2026-10-09工作区修复，随后合入v0">
            <a:extLst xmlns:a="http://schemas.openxmlformats.org/drawingml/2006/main">
              <a:ext uri="{FF2B5EF4-FFF2-40B4-BE49-F238E27FC236}">
                <a16:creationId xmlns:a16="http://schemas.microsoft.com/office/drawing/2014/main" id="{B4E41C17-CE3A-490A-9A75-A497CD25A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2026-10-09工作区修复，随后合入v0.8.0-dev，未另发小版本</a:t>
            </a:r>
          </a:p>
        </p:txBody>
      </p:sp>
      <p:sp>
        <p:nvSpPr>
          <p:cNvPr id="3" name="38">
            <a:extLst xmlns:a="http://schemas.openxmlformats.org/drawingml/2006/main">
              <a:ext uri="{FF2B5EF4-FFF2-40B4-BE49-F238E27FC236}">
                <a16:creationId xmlns:a16="http://schemas.microsoft.com/office/drawing/2014/main" id="{0A441044-5D8B-4B18-B6CC-93657595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74CF2E-A2AB-4A63-924E-98A9FC10E4F5}"/>
              </a:ext>
            </a:extLst>
          </p:cNvPr>
          <p:cNvGraphicFramePr/>
          <p:nvPr/>
        </p:nvGraphicFramePr>
        <p:xfrm>
          <a:off xmlns:a="http://schemas.openxmlformats.org/drawingml/2006/main" x="800100" y="2419350"/>
          <a:ext xmlns:a="http://schemas.openxmlformats.org/drawingml/2006/main" cx="13639800" cy="4953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6191250"/>
                <a:gridCol w="7448550"/>
              </a:tblGrid>
              <a:tr h="990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修复结果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990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01 日期、年份答案与问题混读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独立读取回答；保留多行，不把旧问题视为事实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90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02 更正同一字段后旧值冲突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消息日期/年份采用最新回答并替换旧记录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990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03 已明确补充仍重复提问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本地重核已回答字段，可靠且有明确原文节点语义时恢复；仍无法得到可靠结果则保存答案并提供重试，不循环问同一道题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90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04 修正结果未保存，启动时再次变回旧歧义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持久化本地复核后的候选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</a:tbl>
          </a:graphicData>
        </a:graphic>
      </p:graphicFrame>
      <p:sp>
        <p:nvSpPr>
          <p:cNvPr id="5" name="依据：补充闭环稳定性验证记录。真实日期冲突和">
            <a:extLst xmlns:a="http://schemas.openxmlformats.org/drawingml/2006/main">
              <a:ext uri="{FF2B5EF4-FFF2-40B4-BE49-F238E27FC236}">
                <a16:creationId xmlns:a16="http://schemas.microsoft.com/office/drawing/2014/main" id="{4DA6DB27-89EF-44E0-82ED-0A6970AF5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715250"/>
            <a:ext cx="1304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依据：补充闭环稳定性验证记录。真实日期冲突和无效回答仍阻止自动提醒。</a:t>
            </a:r>
          </a:p>
        </p:txBody>
      </p:sp>
    </p:spTree>
    <p:extLst>
      <p:ext uri="{BB962C8B-B14F-4D97-AF65-F5344CB8AC3E}">
        <p14:creationId xmlns:p14="http://schemas.microsoft.com/office/powerpoint/2010/main" val="819819909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专项修复 补充闭环 2">
            <a:extLst xmlns:a="http://schemas.openxmlformats.org/drawingml/2006/main">
              <a:ext uri="{FF2B5EF4-FFF2-40B4-BE49-F238E27FC236}">
                <a16:creationId xmlns:a16="http://schemas.microsoft.com/office/drawing/2014/main" id="{2F509B74-56D7-497C-9D8B-FB58D94A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专项修复 补充闭环 2</a:t>
            </a:r>
          </a:p>
        </p:txBody>
      </p:sp>
      <p:sp>
        <p:nvSpPr>
          <p:cNvPr id="2" name="2026-10-09工作区修复，随后合入v0">
            <a:extLst xmlns:a="http://schemas.openxmlformats.org/drawingml/2006/main">
              <a:ext uri="{FF2B5EF4-FFF2-40B4-BE49-F238E27FC236}">
                <a16:creationId xmlns:a16="http://schemas.microsoft.com/office/drawing/2014/main" id="{2842CF9E-C2B5-46B7-98F8-BBE52EE36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2026-10-09工作区修复，随后合入v0.8.0-dev，未另发小版本</a:t>
            </a:r>
          </a:p>
        </p:txBody>
      </p:sp>
      <p:sp>
        <p:nvSpPr>
          <p:cNvPr id="3" name="39">
            <a:extLst xmlns:a="http://schemas.openxmlformats.org/drawingml/2006/main">
              <a:ext uri="{FF2B5EF4-FFF2-40B4-BE49-F238E27FC236}">
                <a16:creationId xmlns:a16="http://schemas.microsoft.com/office/drawing/2014/main" id="{BDA709BC-A340-4558-8852-AFFABF98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D07083-3831-469A-94CC-6F936709F0B7}"/>
              </a:ext>
            </a:extLst>
          </p:cNvPr>
          <p:cNvGraphicFramePr/>
          <p:nvPr/>
        </p:nvGraphicFramePr>
        <p:xfrm>
          <a:off xmlns:a="http://schemas.openxmlformats.org/drawingml/2006/main" x="800100" y="2419350"/>
          <a:ext xmlns:a="http://schemas.openxmlformats.org/drawingml/2006/main" cx="13639800" cy="4953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6191250"/>
                <a:gridCol w="7448550"/>
              </a:tblGrid>
              <a:tr h="990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修复结果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990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05 中文“下周一三点”不能解析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星期部分与中文钟点分开识别；结合消息日期与早晚回答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90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06 补充早晚丢失分钟或误用于其他钟点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保留原分钟；明确钟点答案必须匹配原钟点与分钟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990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07 不确定回答被当成确认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“可能、不确定、大概”等不能成为确定时间依据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9060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08 事项修改后旧补充通知仍能提交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通知绑定事项内容指纹，过期动作不覆盖新事项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</a:tbl>
          </a:graphicData>
        </a:graphic>
      </p:graphicFrame>
      <p:sp>
        <p:nvSpPr>
          <p:cNvPr id="5" name="依据：补充闭环稳定性验证记录。真实日期冲突和">
            <a:extLst xmlns:a="http://schemas.openxmlformats.org/drawingml/2006/main">
              <a:ext uri="{FF2B5EF4-FFF2-40B4-BE49-F238E27FC236}">
                <a16:creationId xmlns:a16="http://schemas.microsoft.com/office/drawing/2014/main" id="{47D9CB4D-9DD8-49C7-8113-AE4B436EA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715250"/>
            <a:ext cx="1304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依据：补充闭环稳定性验证记录。真实日期冲突和无效回答仍阻止自动提醒。</a:t>
            </a:r>
          </a:p>
        </p:txBody>
      </p:sp>
    </p:spTree>
    <p:extLst>
      <p:ext uri="{BB962C8B-B14F-4D97-AF65-F5344CB8AC3E}">
        <p14:creationId xmlns:p14="http://schemas.microsoft.com/office/powerpoint/2010/main" val="953770841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专项修复 补充闭环 3">
            <a:extLst xmlns:a="http://schemas.openxmlformats.org/drawingml/2006/main">
              <a:ext uri="{FF2B5EF4-FFF2-40B4-BE49-F238E27FC236}">
                <a16:creationId xmlns:a16="http://schemas.microsoft.com/office/drawing/2014/main" id="{249F2704-2A2F-41D1-BB43-12639DF5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3639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专项修复 补充闭环 3</a:t>
            </a:r>
          </a:p>
        </p:txBody>
      </p:sp>
      <p:sp>
        <p:nvSpPr>
          <p:cNvPr id="2" name="2026-10-09工作区修复，随后合入v0">
            <a:extLst xmlns:a="http://schemas.openxmlformats.org/drawingml/2006/main">
              <a:ext uri="{FF2B5EF4-FFF2-40B4-BE49-F238E27FC236}">
                <a16:creationId xmlns:a16="http://schemas.microsoft.com/office/drawing/2014/main" id="{0798B40A-BA72-445F-B6ED-2AC87E12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19225"/>
            <a:ext cx="13639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2026-10-09工作区修复，随后合入v0.8.0-dev，未另发小版本</a:t>
            </a:r>
          </a:p>
        </p:txBody>
      </p:sp>
      <p:sp>
        <p:nvSpPr>
          <p:cNvPr id="3" name="40">
            <a:extLst xmlns:a="http://schemas.openxmlformats.org/drawingml/2006/main">
              <a:ext uri="{FF2B5EF4-FFF2-40B4-BE49-F238E27FC236}">
                <a16:creationId xmlns:a16="http://schemas.microsoft.com/office/drawing/2014/main" id="{7E49AC70-C02D-4637-8C3D-5C484534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05775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E32928-9D79-4D64-A43B-1D631277A6CA}"/>
              </a:ext>
            </a:extLst>
          </p:cNvPr>
          <p:cNvGraphicFramePr/>
          <p:nvPr/>
        </p:nvGraphicFramePr>
        <p:xfrm>
          <a:off xmlns:a="http://schemas.openxmlformats.org/drawingml/2006/main" x="800100" y="2419350"/>
          <a:ext xmlns:a="http://schemas.openxmlformats.org/drawingml/2006/main" cx="13639800" cy="4953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6191250"/>
                <a:gridCol w="7448550"/>
              </a:tblGrid>
              <a:tr h="1238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修复结果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T w="9525">
                      <a:solidFill>
                        <a:srgbClr val="CCD7CE"/>
                      </a:solidFill>
                      <a:prstDash val="solid"/>
                    </a:lnT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35624D"/>
                    </a:solidFill>
                  </a:tcPr>
                </a:tc>
              </a:tr>
              <a:tr h="1238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09 通知跨午夜后的今天/昨天偏移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按用户回答时的本地日期生成明确消息日期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38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 页面补充后系统拒绝后台任务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保存答案并进入可重试状态，不停留在无人处理的pending_ai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EEF2EC"/>
                    </a:solidFill>
                  </a:tcPr>
                </a:tc>
              </a:tr>
              <a:tr h="1238250"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11 设置页版本文字过时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7CE"/>
                      </a:solidFill>
                      <a:prstDash val="solid"/>
                    </a:lnL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14300" rIns="152400" bIns="114300">
                      <a:noAutofit/>
                    </a:bodyPr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2025" b="0">
                          <a:solidFill>
                            <a:srgbClr val="18392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从已安装包读取实际版本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7CE"/>
                      </a:solidFill>
                      <a:prstDash val="solid"/>
                    </a:lnR>
                    <a:lnB w="9525">
                      <a:solidFill>
                        <a:srgbClr val="CCD7C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依据：补充闭环稳定性验证记录。真实日期冲突和">
            <a:extLst xmlns:a="http://schemas.openxmlformats.org/drawingml/2006/main">
              <a:ext uri="{FF2B5EF4-FFF2-40B4-BE49-F238E27FC236}">
                <a16:creationId xmlns:a16="http://schemas.microsoft.com/office/drawing/2014/main" id="{56A96DD1-9848-45DC-A74E-7BD5848B4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715250"/>
            <a:ext cx="1304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依据：补充闭环稳定性验证记录。真实日期冲突和无效回答仍阻止自动提醒。</a:t>
            </a:r>
          </a:p>
        </p:txBody>
      </p:sp>
    </p:spTree>
    <p:extLst>
      <p:ext uri="{BB962C8B-B14F-4D97-AF65-F5344CB8AC3E}">
        <p14:creationId xmlns:p14="http://schemas.microsoft.com/office/powerpoint/2010/main" val="19408486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2026-10-15T07:21:58.8010000Z</dcterms:created>
  <dcterms:modified xsi:type="dcterms:W3CDTF">2026-10-15T07:21:58.8010000Z</dcterms:modified>
</coreProperties>
</file>